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jpg" ContentType="image/jpe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slides/slide39.xml" ContentType="application/vnd.openxmlformats-officedocument.presentationml.slide+xml"/>
  <Override PartName="/ppt/slides/slide40.xml" ContentType="application/vnd.openxmlformats-officedocument.presentationml.slide+xml"/>
  <Override PartName="/ppt/slides/slide41.xml" ContentType="application/vnd.openxmlformats-officedocument.presentationml.slide+xml"/>
  <Override PartName="/ppt/slides/slide42.xml" ContentType="application/vnd.openxmlformats-officedocument.presentationml.slide+xml"/>
  <Override PartName="/ppt/slides/slide43.xml" ContentType="application/vnd.openxmlformats-officedocument.presentationml.slide+xml"/>
  <Override PartName="/ppt/slides/slide44.xml" ContentType="application/vnd.openxmlformats-officedocument.presentationml.slide+xml"/>
  <Override PartName="/ppt/slides/slide45.xml" ContentType="application/vnd.openxmlformats-officedocument.presentationml.slide+xml"/>
  <Override PartName="/ppt/slides/slide46.xml" ContentType="application/vnd.openxmlformats-officedocument.presentationml.slide+xml"/>
  <Override PartName="/ppt/slides/slide47.xml" ContentType="application/vnd.openxmlformats-officedocument.presentationml.slide+xml"/>
  <Override PartName="/ppt/slides/slide48.xml" ContentType="application/vnd.openxmlformats-officedocument.presentationml.slide+xml"/>
  <Override PartName="/ppt/slides/slide49.xml" ContentType="application/vnd.openxmlformats-officedocument.presentationml.slide+xml"/>
  <Override PartName="/ppt/slides/slide50.xml" ContentType="application/vnd.openxmlformats-officedocument.presentationml.slide+xml"/>
  <Override PartName="/ppt/slides/slide51.xml" ContentType="application/vnd.openxmlformats-officedocument.presentationml.slide+xml"/>
  <Override PartName="/ppt/slides/slide52.xml" ContentType="application/vnd.openxmlformats-officedocument.presentationml.slide+xml"/>
  <Override PartName="/ppt/slides/slide53.xml" ContentType="application/vnd.openxmlformats-officedocument.presentationml.slide+xml"/>
  <Override PartName="/ppt/slides/slide54.xml" ContentType="application/vnd.openxmlformats-officedocument.presentationml.slide+xml"/>
  <Override PartName="/ppt/slides/slide55.xml" ContentType="application/vnd.openxmlformats-officedocument.presentationml.slide+xml"/>
  <Override PartName="/ppt/slides/slide5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core-properties" Target="docProps/core.xml"/><Relationship Id="rId3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8"/>
  </p:notesMasterIdLst>
  <p:sldIdLst>
    <p:sldId id="256" r:id="rId2"/>
    <p:sldId id="257" r:id="rId3"/>
    <p:sldId id="258" r:id="rId4"/>
    <p:sldId id="259" r:id="rId5"/>
    <p:sldId id="261" r:id="rId6"/>
    <p:sldId id="262" r:id="rId7"/>
    <p:sldId id="263" r:id="rId8"/>
    <p:sldId id="265" r:id="rId9"/>
    <p:sldId id="266" r:id="rId10"/>
    <p:sldId id="267" r:id="rId11"/>
    <p:sldId id="268" r:id="rId12"/>
    <p:sldId id="269" r:id="rId13"/>
    <p:sldId id="270" r:id="rId14"/>
    <p:sldId id="271" r:id="rId15"/>
    <p:sldId id="272" r:id="rId16"/>
    <p:sldId id="273" r:id="rId17"/>
    <p:sldId id="274" r:id="rId18"/>
    <p:sldId id="275" r:id="rId19"/>
    <p:sldId id="276" r:id="rId20"/>
    <p:sldId id="277" r:id="rId21"/>
    <p:sldId id="278" r:id="rId22"/>
    <p:sldId id="279" r:id="rId23"/>
    <p:sldId id="280" r:id="rId24"/>
    <p:sldId id="281" r:id="rId25"/>
    <p:sldId id="282" r:id="rId26"/>
    <p:sldId id="283" r:id="rId27"/>
    <p:sldId id="284" r:id="rId28"/>
    <p:sldId id="285" r:id="rId29"/>
    <p:sldId id="286" r:id="rId30"/>
    <p:sldId id="288" r:id="rId31"/>
    <p:sldId id="298" r:id="rId32"/>
    <p:sldId id="299" r:id="rId33"/>
    <p:sldId id="300" r:id="rId34"/>
    <p:sldId id="301" r:id="rId35"/>
    <p:sldId id="302" r:id="rId36"/>
    <p:sldId id="303" r:id="rId37"/>
    <p:sldId id="304" r:id="rId38"/>
    <p:sldId id="305" r:id="rId39"/>
    <p:sldId id="306" r:id="rId40"/>
    <p:sldId id="307" r:id="rId41"/>
    <p:sldId id="308" r:id="rId42"/>
    <p:sldId id="289" r:id="rId43"/>
    <p:sldId id="290" r:id="rId44"/>
    <p:sldId id="309" r:id="rId45"/>
    <p:sldId id="310" r:id="rId46"/>
    <p:sldId id="311" r:id="rId47"/>
    <p:sldId id="312" r:id="rId48"/>
    <p:sldId id="313" r:id="rId49"/>
    <p:sldId id="314" r:id="rId50"/>
    <p:sldId id="315" r:id="rId51"/>
    <p:sldId id="316" r:id="rId52"/>
    <p:sldId id="317" r:id="rId53"/>
    <p:sldId id="318" r:id="rId54"/>
    <p:sldId id="319" r:id="rId55"/>
    <p:sldId id="320" r:id="rId56"/>
    <p:sldId id="260" r:id="rId57"/>
  </p:sldIdLst>
  <p:sldSz cx="9144000" cy="6858000" type="screen4x3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1800" b="0" i="0" u="none" strike="noStrike" cap="none" spc="0" normalizeH="0" baseline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1pPr>
    <a:lvl2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2pPr>
    <a:lvl3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3pPr>
    <a:lvl4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4pPr>
    <a:lvl5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5pPr>
    <a:lvl6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6pPr>
    <a:lvl7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7pPr>
    <a:lvl8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8pPr>
    <a:lvl9pPr marL="0" marR="0" indent="0" algn="l" defTabSz="914400" rtl="0" fontAlgn="auto" latinLnBrk="0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kumimoji="0" sz="2400" b="0" i="0" u="none" strike="noStrike" cap="none" spc="0" normalizeH="0" baseline="0">
        <a:ln>
          <a:noFill/>
        </a:ln>
        <a:solidFill>
          <a:srgbClr val="000000"/>
        </a:solidFill>
        <a:effectLst/>
        <a:uFillTx/>
        <a:latin typeface="+mj-lt"/>
        <a:ea typeface="+mj-ea"/>
        <a:cs typeface="+mj-cs"/>
        <a:sym typeface="Helvetica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00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0DEEF"/>
          </a:solidFill>
        </a:fill>
      </a:tcStyle>
    </a:wholeTbl>
    <a:band2H>
      <a:tcTxStyle/>
      <a:tcStyle>
        <a:tcBdr/>
        <a:fill>
          <a:solidFill>
            <a:srgbClr val="E9EFF7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1"/>
          </a:solidFill>
        </a:fill>
      </a:tcStyle>
    </a:firstRow>
  </a:tblStyle>
  <a:tblStyle styleId="{C7B018BB-80A7-4F77-B60F-C8B233D01FF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E0E0E0"/>
          </a:solidFill>
        </a:fill>
      </a:tcStyle>
    </a:wholeTbl>
    <a:band2H>
      <a:tcTxStyle/>
      <a:tcStyle>
        <a:tcBdr/>
        <a:fill>
          <a:solidFill>
            <a:srgbClr val="F0F0F0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3"/>
          </a:solidFill>
        </a:fill>
      </a:tcStyle>
    </a:firstRow>
  </a:tblStyle>
  <a:tblStyle styleId="{EEE7283C-3CF3-47DC-8721-378D4A62B228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D4E2CE"/>
          </a:solidFill>
        </a:fill>
      </a:tcStyle>
    </a:wholeTbl>
    <a:band2H>
      <a:tcTxStyle/>
      <a:tcStyle>
        <a:tcBdr/>
        <a:fill>
          <a:solidFill>
            <a:srgbClr val="EBF1E8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chemeClr val="accent6"/>
          </a:solidFill>
        </a:fill>
      </a:tcStyle>
    </a:firstRow>
  </a:tblStyle>
  <a:tblStyle styleId="{CF821DB8-F4EB-4A41-A1BA-3FCAFE7338EE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E6E6E6"/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254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chemeClr val="accent1"/>
          </a:solidFill>
        </a:fill>
      </a:tcStyle>
    </a:firstRow>
  </a:tblStyle>
  <a:tblStyle styleId="{33BA23B1-9221-436E-865A-0063620EA4FD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CACACA"/>
          </a:solidFill>
        </a:fill>
      </a:tcStyle>
    </a:wholeTbl>
    <a:band2H>
      <a:tcTxStyle/>
      <a:tcStyle>
        <a:tcBdr/>
        <a:fill>
          <a:solidFill>
            <a:srgbClr val="E6E6E6"/>
          </a:solidFill>
        </a:fill>
      </a:tcStyle>
    </a:band2H>
    <a:firstCol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Col>
    <a:la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38100" cap="flat">
              <a:solidFill>
                <a:srgbClr val="FFFFFF"/>
              </a:solidFill>
              <a:prstDash val="solid"/>
              <a:round/>
            </a:ln>
          </a:top>
          <a:bottom>
            <a:ln w="127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lastRow>
    <a:firstRow>
      <a:tcTxStyle b="on" i="off">
        <a:fontRef idx="maj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round/>
            </a:ln>
          </a:left>
          <a:right>
            <a:ln w="12700" cap="flat">
              <a:solidFill>
                <a:srgbClr val="FFFFFF"/>
              </a:solidFill>
              <a:prstDash val="solid"/>
              <a:round/>
            </a:ln>
          </a:right>
          <a:top>
            <a:ln w="12700" cap="flat">
              <a:solidFill>
                <a:srgbClr val="FFFFFF"/>
              </a:solidFill>
              <a:prstDash val="solid"/>
              <a:round/>
            </a:ln>
          </a:top>
          <a:bottom>
            <a:ln w="38100" cap="flat">
              <a:solidFill>
                <a:srgbClr val="FFFFFF"/>
              </a:solidFill>
              <a:prstDash val="solid"/>
              <a:round/>
            </a:ln>
          </a:bottom>
          <a:insideH>
            <a:ln w="12700" cap="flat">
              <a:solidFill>
                <a:srgbClr val="FFFFFF"/>
              </a:solidFill>
              <a:prstDash val="solid"/>
              <a:round/>
            </a:ln>
          </a:insideH>
          <a:insideV>
            <a:ln w="12700" cap="flat">
              <a:solidFill>
                <a:srgbClr val="FFFFFF"/>
              </a:solidFill>
              <a:prstDash val="solid"/>
              <a:round/>
            </a:ln>
          </a:insideV>
        </a:tcBdr>
        <a:fill>
          <a:solidFill>
            <a:srgbClr val="000000"/>
          </a:solidFill>
        </a:fill>
      </a:tcStyle>
    </a:firstRow>
  </a:tblStyle>
  <a:tblStyle styleId="{2708684C-4D16-4618-839F-0558EEFCDFE6}" styleName="">
    <a:tblBg/>
    <a:wholeTbl>
      <a:tcTxStyle b="off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wholeTbl>
    <a:band2H>
      <a:tcTxStyle/>
      <a:tcStyle>
        <a:tcBdr/>
        <a:fill>
          <a:solidFill>
            <a:srgbClr val="FFFFFF"/>
          </a:solidFill>
        </a:fill>
      </a:tcStyle>
    </a:band2H>
    <a:firstCol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solidFill>
            <a:srgbClr val="000000">
              <a:alpha val="20000"/>
            </a:srgbClr>
          </a:solidFill>
        </a:fill>
      </a:tcStyle>
    </a:firstCol>
    <a:la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50800" cap="flat">
              <a:solidFill>
                <a:srgbClr val="000000"/>
              </a:solidFill>
              <a:prstDash val="solid"/>
              <a:round/>
            </a:ln>
          </a:top>
          <a:bottom>
            <a:ln w="127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lastRow>
    <a:firstRow>
      <a:tcTxStyle b="on" i="off">
        <a:fontRef idx="maj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round/>
            </a:ln>
          </a:left>
          <a:right>
            <a:ln w="12700" cap="flat">
              <a:solidFill>
                <a:srgbClr val="000000"/>
              </a:solidFill>
              <a:prstDash val="solid"/>
              <a:round/>
            </a:ln>
          </a:right>
          <a:top>
            <a:ln w="12700" cap="flat">
              <a:solidFill>
                <a:srgbClr val="000000"/>
              </a:solidFill>
              <a:prstDash val="solid"/>
              <a:round/>
            </a:ln>
          </a:top>
          <a:bottom>
            <a:ln w="25400" cap="flat">
              <a:solidFill>
                <a:srgbClr val="000000"/>
              </a:solidFill>
              <a:prstDash val="solid"/>
              <a:round/>
            </a:ln>
          </a:bottom>
          <a:insideH>
            <a:ln w="12700" cap="flat">
              <a:solidFill>
                <a:srgbClr val="000000"/>
              </a:solidFill>
              <a:prstDash val="solid"/>
              <a:round/>
            </a:ln>
          </a:insideH>
          <a:insideV>
            <a:ln w="12700" cap="flat">
              <a:solidFill>
                <a:srgbClr val="000000"/>
              </a:solidFill>
              <a:prstDash val="solid"/>
              <a:round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2392"/>
    <p:restoredTop sz="94669"/>
  </p:normalViewPr>
  <p:slideViewPr>
    <p:cSldViewPr snapToGrid="0" snapToObjects="1">
      <p:cViewPr>
        <p:scale>
          <a:sx n="112" d="100"/>
          <a:sy n="112" d="100"/>
        </p:scale>
        <p:origin x="1264" y="-8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Relationship Id="rId50" Type="http://schemas.openxmlformats.org/officeDocument/2006/relationships/slide" Target="slides/slide49.xml"/><Relationship Id="rId51" Type="http://schemas.openxmlformats.org/officeDocument/2006/relationships/slide" Target="slides/slide50.xml"/><Relationship Id="rId52" Type="http://schemas.openxmlformats.org/officeDocument/2006/relationships/slide" Target="slides/slide51.xml"/><Relationship Id="rId53" Type="http://schemas.openxmlformats.org/officeDocument/2006/relationships/slide" Target="slides/slide52.xml"/><Relationship Id="rId54" Type="http://schemas.openxmlformats.org/officeDocument/2006/relationships/slide" Target="slides/slide53.xml"/><Relationship Id="rId55" Type="http://schemas.openxmlformats.org/officeDocument/2006/relationships/slide" Target="slides/slide54.xml"/><Relationship Id="rId56" Type="http://schemas.openxmlformats.org/officeDocument/2006/relationships/slide" Target="slides/slide55.xml"/><Relationship Id="rId57" Type="http://schemas.openxmlformats.org/officeDocument/2006/relationships/slide" Target="slides/slide56.xml"/><Relationship Id="rId58" Type="http://schemas.openxmlformats.org/officeDocument/2006/relationships/notesMaster" Target="notesMasters/notesMaster1.xml"/><Relationship Id="rId59" Type="http://schemas.openxmlformats.org/officeDocument/2006/relationships/presProps" Target="presProps.xml"/><Relationship Id="rId40" Type="http://schemas.openxmlformats.org/officeDocument/2006/relationships/slide" Target="slides/slide39.xml"/><Relationship Id="rId41" Type="http://schemas.openxmlformats.org/officeDocument/2006/relationships/slide" Target="slides/slide40.xml"/><Relationship Id="rId42" Type="http://schemas.openxmlformats.org/officeDocument/2006/relationships/slide" Target="slides/slide41.xml"/><Relationship Id="rId43" Type="http://schemas.openxmlformats.org/officeDocument/2006/relationships/slide" Target="slides/slide42.xml"/><Relationship Id="rId44" Type="http://schemas.openxmlformats.org/officeDocument/2006/relationships/slide" Target="slides/slide43.xml"/><Relationship Id="rId45" Type="http://schemas.openxmlformats.org/officeDocument/2006/relationships/slide" Target="slides/slide44.xml"/><Relationship Id="rId46" Type="http://schemas.openxmlformats.org/officeDocument/2006/relationships/slide" Target="slides/slide45.xml"/><Relationship Id="rId47" Type="http://schemas.openxmlformats.org/officeDocument/2006/relationships/slide" Target="slides/slide46.xml"/><Relationship Id="rId48" Type="http://schemas.openxmlformats.org/officeDocument/2006/relationships/slide" Target="slides/slide47.xml"/><Relationship Id="rId49" Type="http://schemas.openxmlformats.org/officeDocument/2006/relationships/slide" Target="slides/slide4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30" Type="http://schemas.openxmlformats.org/officeDocument/2006/relationships/slide" Target="slides/slide29.xml"/><Relationship Id="rId31" Type="http://schemas.openxmlformats.org/officeDocument/2006/relationships/slide" Target="slides/slide30.xml"/><Relationship Id="rId32" Type="http://schemas.openxmlformats.org/officeDocument/2006/relationships/slide" Target="slides/slide31.xml"/><Relationship Id="rId33" Type="http://schemas.openxmlformats.org/officeDocument/2006/relationships/slide" Target="slides/slide32.xml"/><Relationship Id="rId34" Type="http://schemas.openxmlformats.org/officeDocument/2006/relationships/slide" Target="slides/slide33.xml"/><Relationship Id="rId35" Type="http://schemas.openxmlformats.org/officeDocument/2006/relationships/slide" Target="slides/slide34.xml"/><Relationship Id="rId36" Type="http://schemas.openxmlformats.org/officeDocument/2006/relationships/slide" Target="slides/slide35.xml"/><Relationship Id="rId37" Type="http://schemas.openxmlformats.org/officeDocument/2006/relationships/slide" Target="slides/slide36.xml"/><Relationship Id="rId38" Type="http://schemas.openxmlformats.org/officeDocument/2006/relationships/slide" Target="slides/slide37.xml"/><Relationship Id="rId39" Type="http://schemas.openxmlformats.org/officeDocument/2006/relationships/slide" Target="slides/slide38.xml"/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60" Type="http://schemas.openxmlformats.org/officeDocument/2006/relationships/viewProps" Target="viewProps.xml"/><Relationship Id="rId61" Type="http://schemas.openxmlformats.org/officeDocument/2006/relationships/theme" Target="theme/theme1.xml"/><Relationship Id="rId6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/Relationships>
</file>

<file path=ppt/media/image1.jpg>
</file>

<file path=ppt/media/image2.jpeg>
</file>

<file path=ppt/media/image3.png>
</file>

<file path=ppt/media/image4.jpe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0" name="Shape 120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121" name="Shape 121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latinLnBrk="0">
      <a:spcBef>
        <a:spcPts val="400"/>
      </a:spcBef>
      <a:defRPr sz="1200">
        <a:latin typeface="+mn-lt"/>
        <a:ea typeface="+mn-ea"/>
        <a:cs typeface="+mn-cs"/>
        <a:sym typeface="Times"/>
      </a:defRPr>
    </a:lvl1pPr>
    <a:lvl2pPr indent="228600" latinLnBrk="0">
      <a:spcBef>
        <a:spcPts val="400"/>
      </a:spcBef>
      <a:defRPr sz="1200">
        <a:latin typeface="+mn-lt"/>
        <a:ea typeface="+mn-ea"/>
        <a:cs typeface="+mn-cs"/>
        <a:sym typeface="Times"/>
      </a:defRPr>
    </a:lvl2pPr>
    <a:lvl3pPr indent="457200" latinLnBrk="0">
      <a:spcBef>
        <a:spcPts val="400"/>
      </a:spcBef>
      <a:defRPr sz="1200">
        <a:latin typeface="+mn-lt"/>
        <a:ea typeface="+mn-ea"/>
        <a:cs typeface="+mn-cs"/>
        <a:sym typeface="Times"/>
      </a:defRPr>
    </a:lvl3pPr>
    <a:lvl4pPr indent="685800" latinLnBrk="0">
      <a:spcBef>
        <a:spcPts val="400"/>
      </a:spcBef>
      <a:defRPr sz="1200">
        <a:latin typeface="+mn-lt"/>
        <a:ea typeface="+mn-ea"/>
        <a:cs typeface="+mn-cs"/>
        <a:sym typeface="Times"/>
      </a:defRPr>
    </a:lvl4pPr>
    <a:lvl5pPr indent="914400" latinLnBrk="0">
      <a:spcBef>
        <a:spcPts val="400"/>
      </a:spcBef>
      <a:defRPr sz="1200">
        <a:latin typeface="+mn-lt"/>
        <a:ea typeface="+mn-ea"/>
        <a:cs typeface="+mn-cs"/>
        <a:sym typeface="Times"/>
      </a:defRPr>
    </a:lvl5pPr>
    <a:lvl6pPr indent="1143000" latinLnBrk="0">
      <a:spcBef>
        <a:spcPts val="400"/>
      </a:spcBef>
      <a:defRPr sz="1200">
        <a:latin typeface="+mn-lt"/>
        <a:ea typeface="+mn-ea"/>
        <a:cs typeface="+mn-cs"/>
        <a:sym typeface="Times"/>
      </a:defRPr>
    </a:lvl6pPr>
    <a:lvl7pPr indent="1371600" latinLnBrk="0">
      <a:spcBef>
        <a:spcPts val="400"/>
      </a:spcBef>
      <a:defRPr sz="1200">
        <a:latin typeface="+mn-lt"/>
        <a:ea typeface="+mn-ea"/>
        <a:cs typeface="+mn-cs"/>
        <a:sym typeface="Times"/>
      </a:defRPr>
    </a:lvl7pPr>
    <a:lvl8pPr indent="1600200" latinLnBrk="0">
      <a:spcBef>
        <a:spcPts val="400"/>
      </a:spcBef>
      <a:defRPr sz="1200">
        <a:latin typeface="+mn-lt"/>
        <a:ea typeface="+mn-ea"/>
        <a:cs typeface="+mn-cs"/>
        <a:sym typeface="Times"/>
      </a:defRPr>
    </a:lvl8pPr>
    <a:lvl9pPr indent="1828800" latinLnBrk="0">
      <a:spcBef>
        <a:spcPts val="400"/>
      </a:spcBef>
      <a:defRPr sz="1200">
        <a:latin typeface="+mn-lt"/>
        <a:ea typeface="+mn-ea"/>
        <a:cs typeface="+mn-cs"/>
        <a:sym typeface="Time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4" Type="http://schemas.openxmlformats.org/officeDocument/2006/relationships/image" Target="../media/image5.jpeg"/><Relationship Id="rId5" Type="http://schemas.openxmlformats.org/officeDocument/2006/relationships/image" Target="../media/image1.jpg"/><Relationship Id="rId6" Type="http://schemas.openxmlformats.org/officeDocument/2006/relationships/image" Target="../media/image3.png"/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jpeg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" name="image1.jpeg" descr="ec9ad995-a8e0-458a-bad2-bbd00f228940@mx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6858000" y="153371"/>
            <a:ext cx="1896142" cy="595254"/>
          </a:xfrm>
          <a:prstGeom prst="rect">
            <a:avLst/>
          </a:prstGeom>
          <a:ln w="12700">
            <a:miter lim="400000"/>
          </a:ln>
        </p:spPr>
      </p:pic>
      <p:sp>
        <p:nvSpPr>
          <p:cNvPr id="17" name="Shape 17"/>
          <p:cNvSpPr>
            <a:spLocks noGrp="1"/>
          </p:cNvSpPr>
          <p:nvPr>
            <p:ph type="title"/>
          </p:nvPr>
        </p:nvSpPr>
        <p:spPr>
          <a:xfrm>
            <a:off x="1143000" y="1122362"/>
            <a:ext cx="6858000" cy="2387601"/>
          </a:xfrm>
          <a:prstGeom prst="rect">
            <a:avLst/>
          </a:prstGeom>
        </p:spPr>
        <p:txBody>
          <a:bodyPr anchor="b"/>
          <a:lstStyle>
            <a:lvl1pPr algn="ctr">
              <a:defRPr sz="4500"/>
            </a:lvl1pPr>
          </a:lstStyle>
          <a:p>
            <a:r>
              <a:t>Title Text</a:t>
            </a:r>
          </a:p>
        </p:txBody>
      </p:sp>
      <p:sp>
        <p:nvSpPr>
          <p:cNvPr id="18" name="Shape 18"/>
          <p:cNvSpPr>
            <a:spLocks noGrp="1"/>
          </p:cNvSpPr>
          <p:nvPr>
            <p:ph type="body" sz="quarter" idx="1"/>
          </p:nvPr>
        </p:nvSpPr>
        <p:spPr>
          <a:xfrm>
            <a:off x="1143000" y="3602037"/>
            <a:ext cx="6858000" cy="1655764"/>
          </a:xfrm>
          <a:prstGeom prst="rect">
            <a:avLst/>
          </a:prstGeom>
        </p:spPr>
        <p:txBody>
          <a:bodyPr/>
          <a:lstStyle>
            <a:lvl1pPr marL="0" indent="0" algn="ctr">
              <a:buSzTx/>
              <a:buFontTx/>
              <a:buNone/>
              <a:defRPr sz="1800"/>
            </a:lvl1pPr>
            <a:lvl2pPr marL="0" indent="0" algn="ctr">
              <a:buSzTx/>
              <a:buFontTx/>
              <a:buNone/>
              <a:defRPr sz="1800"/>
            </a:lvl2pPr>
            <a:lvl3pPr marL="0" indent="0" algn="ctr">
              <a:buSzTx/>
              <a:buFontTx/>
              <a:buNone/>
              <a:defRPr sz="1800"/>
            </a:lvl3pPr>
            <a:lvl4pPr marL="0" indent="0" algn="ctr">
              <a:buSzTx/>
              <a:buFontTx/>
              <a:buNone/>
              <a:defRPr sz="1800"/>
            </a:lvl4pPr>
            <a:lvl5pPr marL="0" indent="0" algn="ctr">
              <a:buSzTx/>
              <a:buFontTx/>
              <a:buNone/>
              <a:defRPr sz="18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pic>
        <p:nvPicPr>
          <p:cNvPr id="19" name="image2.jpeg" descr="header image"/>
          <p:cNvPicPr>
            <a:picLocks noChangeAspect="1"/>
          </p:cNvPicPr>
          <p:nvPr/>
        </p:nvPicPr>
        <p:blipFill>
          <a:blip r:embed="rId3">
            <a:extLst/>
          </a:blip>
          <a:stretch>
            <a:fillRect/>
          </a:stretch>
        </p:blipFill>
        <p:spPr>
          <a:xfrm>
            <a:off x="0" y="-7042"/>
            <a:ext cx="4495800" cy="1254612"/>
          </a:xfrm>
          <a:prstGeom prst="rect">
            <a:avLst/>
          </a:prstGeom>
          <a:ln w="12700">
            <a:miter lim="400000"/>
          </a:ln>
        </p:spPr>
      </p:pic>
      <p:pic>
        <p:nvPicPr>
          <p:cNvPr id="20" name="image3.jpeg" descr="LCI Workshops home"/>
          <p:cNvPicPr>
            <a:picLocks noChangeAspect="1"/>
          </p:cNvPicPr>
          <p:nvPr/>
        </p:nvPicPr>
        <p:blipFill>
          <a:blip r:embed="rId4">
            <a:extLst/>
          </a:blip>
          <a:stretch>
            <a:fillRect/>
          </a:stretch>
        </p:blipFill>
        <p:spPr>
          <a:xfrm>
            <a:off x="4724400" y="14222"/>
            <a:ext cx="4238848" cy="1233347"/>
          </a:xfrm>
          <a:prstGeom prst="rect">
            <a:avLst/>
          </a:prstGeom>
          <a:ln w="12700">
            <a:miter lim="400000"/>
          </a:ln>
        </p:spPr>
      </p:pic>
      <p:sp>
        <p:nvSpPr>
          <p:cNvPr id="21" name="Shape 21"/>
          <p:cNvSpPr/>
          <p:nvPr/>
        </p:nvSpPr>
        <p:spPr>
          <a:xfrm>
            <a:off x="4495800" y="-1"/>
            <a:ext cx="228600" cy="124757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</p:spPr>
        <p:txBody>
          <a:bodyPr lIns="45718" tIns="45718" rIns="45718" bIns="45718"/>
          <a:lstStyle/>
          <a:p>
            <a:pPr>
              <a:defRPr>
                <a:latin typeface="Times New Roman"/>
                <a:ea typeface="Times New Roman"/>
                <a:cs typeface="Times New Roman"/>
                <a:sym typeface="Times New Roman"/>
              </a:defRPr>
            </a:pPr>
            <a:endParaRPr/>
          </a:p>
        </p:txBody>
      </p:sp>
      <p:sp>
        <p:nvSpPr>
          <p:cNvPr id="23" name="Shape 23"/>
          <p:cNvSpPr>
            <a:spLocks noGrp="1"/>
          </p:cNvSpPr>
          <p:nvPr>
            <p:ph type="sldNum" sz="quarter" idx="2"/>
          </p:nvPr>
        </p:nvSpPr>
        <p:spPr>
          <a:xfrm>
            <a:off x="4487399" y="6425421"/>
            <a:ext cx="245402" cy="226985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  <p:pic>
        <p:nvPicPr>
          <p:cNvPr id="12" name="Picture 11"/>
          <p:cNvPicPr>
            <a:picLocks noChangeAspect="1"/>
          </p:cNvPicPr>
          <p:nvPr userDrawn="1"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096000"/>
            <a:ext cx="4017264" cy="762000"/>
          </a:xfrm>
          <a:prstGeom prst="rect">
            <a:avLst/>
          </a:prstGeom>
        </p:spPr>
      </p:pic>
      <p:pic>
        <p:nvPicPr>
          <p:cNvPr id="13" name="Picture 12"/>
          <p:cNvPicPr>
            <a:picLocks noChangeAspect="1"/>
          </p:cNvPicPr>
          <p:nvPr userDrawn="1"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81891" y="6205525"/>
            <a:ext cx="1349433" cy="657251"/>
          </a:xfrm>
          <a:prstGeom prst="rect">
            <a:avLst/>
          </a:prstGeom>
        </p:spPr>
      </p:pic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" name="Shape 103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04" name="Shape 104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05" name="Shape 105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" name="Shape 112"/>
          <p:cNvSpPr>
            <a:spLocks noGrp="1"/>
          </p:cNvSpPr>
          <p:nvPr>
            <p:ph type="title"/>
          </p:nvPr>
        </p:nvSpPr>
        <p:spPr>
          <a:xfrm>
            <a:off x="6543675" y="365125"/>
            <a:ext cx="1971675" cy="5811838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113" name="Shape 113"/>
          <p:cNvSpPr>
            <a:spLocks noGrp="1"/>
          </p:cNvSpPr>
          <p:nvPr>
            <p:ph type="body" idx="1"/>
          </p:nvPr>
        </p:nvSpPr>
        <p:spPr>
          <a:xfrm>
            <a:off x="628650" y="365125"/>
            <a:ext cx="5800725" cy="58118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114" name="Shape 114"/>
          <p:cNvSpPr>
            <a:spLocks noGrp="1"/>
          </p:cNvSpPr>
          <p:nvPr>
            <p:ph type="sldNum" sz="quarter" idx="2"/>
          </p:nvPr>
        </p:nvSpPr>
        <p:spPr>
          <a:xfrm>
            <a:off x="4449299" y="6425421"/>
            <a:ext cx="245402" cy="226985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Shape 3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32" name="Shape 32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33" name="Shape 33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Shape 40"/>
          <p:cNvSpPr>
            <a:spLocks noGrp="1"/>
          </p:cNvSpPr>
          <p:nvPr>
            <p:ph type="title"/>
          </p:nvPr>
        </p:nvSpPr>
        <p:spPr>
          <a:xfrm>
            <a:off x="623887" y="1709739"/>
            <a:ext cx="7886701" cy="2852737"/>
          </a:xfrm>
          <a:prstGeom prst="rect">
            <a:avLst/>
          </a:prstGeom>
        </p:spPr>
        <p:txBody>
          <a:bodyPr anchor="b"/>
          <a:lstStyle>
            <a:lvl1pPr>
              <a:defRPr sz="4500"/>
            </a:lvl1pPr>
          </a:lstStyle>
          <a:p>
            <a:r>
              <a:t>Title Text</a:t>
            </a:r>
          </a:p>
        </p:txBody>
      </p:sp>
      <p:sp>
        <p:nvSpPr>
          <p:cNvPr id="41" name="Shape 41"/>
          <p:cNvSpPr>
            <a:spLocks noGrp="1"/>
          </p:cNvSpPr>
          <p:nvPr>
            <p:ph type="body" sz="quarter" idx="1"/>
          </p:nvPr>
        </p:nvSpPr>
        <p:spPr>
          <a:xfrm>
            <a:off x="623887" y="4589464"/>
            <a:ext cx="7886701" cy="1500189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800">
                <a:solidFill>
                  <a:srgbClr val="888888"/>
                </a:solidFill>
              </a:defRPr>
            </a:lvl1pPr>
            <a:lvl2pPr marL="0" indent="0">
              <a:buSzTx/>
              <a:buFontTx/>
              <a:buNone/>
              <a:defRPr sz="1800">
                <a:solidFill>
                  <a:srgbClr val="888888"/>
                </a:solidFill>
              </a:defRPr>
            </a:lvl2pPr>
            <a:lvl3pPr marL="0" indent="0">
              <a:buSzTx/>
              <a:buFontTx/>
              <a:buNone/>
              <a:defRPr sz="1800">
                <a:solidFill>
                  <a:srgbClr val="888888"/>
                </a:solidFill>
              </a:defRPr>
            </a:lvl3pPr>
            <a:lvl4pPr marL="0" indent="0">
              <a:buSzTx/>
              <a:buFontTx/>
              <a:buNone/>
              <a:defRPr sz="1800">
                <a:solidFill>
                  <a:srgbClr val="888888"/>
                </a:solidFill>
              </a:defRPr>
            </a:lvl4pPr>
            <a:lvl5pPr marL="0" indent="0">
              <a:buSzTx/>
              <a:buFontTx/>
              <a:buNone/>
              <a:defRPr sz="1800">
                <a:solidFill>
                  <a:srgbClr val="888888"/>
                </a:solidFill>
              </a:defRPr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42" name="Shape 42"/>
          <p:cNvSpPr>
            <a:spLocks noGrp="1"/>
          </p:cNvSpPr>
          <p:nvPr>
            <p:ph type="sldNum" sz="quarter" idx="2"/>
          </p:nvPr>
        </p:nvSpPr>
        <p:spPr>
          <a:xfrm>
            <a:off x="4449299" y="6425421"/>
            <a:ext cx="245402" cy="226985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Shape 49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0" name="Shape 50"/>
          <p:cNvSpPr>
            <a:spLocks noGrp="1"/>
          </p:cNvSpPr>
          <p:nvPr>
            <p:ph type="body" sz="half" idx="1"/>
          </p:nvPr>
        </p:nvSpPr>
        <p:spPr>
          <a:xfrm>
            <a:off x="628650" y="1825625"/>
            <a:ext cx="3886200" cy="4351338"/>
          </a:xfrm>
          <a:prstGeom prst="rect">
            <a:avLst/>
          </a:prstGeom>
        </p:spPr>
        <p:txBody>
          <a:bodyPr/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51" name="Shape 51"/>
          <p:cNvSpPr>
            <a:spLocks noGrp="1"/>
          </p:cNvSpPr>
          <p:nvPr>
            <p:ph type="sldNum" sz="quarter" idx="2"/>
          </p:nvPr>
        </p:nvSpPr>
        <p:spPr>
          <a:xfrm>
            <a:off x="4449299" y="6425421"/>
            <a:ext cx="245402" cy="226985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Shape 58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1" cy="1325564"/>
          </a:xfrm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59" name="Shape 59"/>
          <p:cNvSpPr>
            <a:spLocks noGrp="1"/>
          </p:cNvSpPr>
          <p:nvPr>
            <p:ph type="body" sz="quarter" idx="1"/>
          </p:nvPr>
        </p:nvSpPr>
        <p:spPr>
          <a:xfrm>
            <a:off x="629841" y="1681163"/>
            <a:ext cx="3868342" cy="823914"/>
          </a:xfrm>
          <a:prstGeom prst="rect">
            <a:avLst/>
          </a:prstGeom>
        </p:spPr>
        <p:txBody>
          <a:bodyPr anchor="b"/>
          <a:lstStyle>
            <a:lvl1pPr marL="0" indent="0">
              <a:buSzTx/>
              <a:buFontTx/>
              <a:buNone/>
              <a:defRPr sz="1800" b="1"/>
            </a:lvl1pPr>
            <a:lvl2pPr marL="0" indent="0">
              <a:buSzTx/>
              <a:buFontTx/>
              <a:buNone/>
              <a:defRPr sz="1800" b="1"/>
            </a:lvl2pPr>
            <a:lvl3pPr marL="0" indent="0">
              <a:buSzTx/>
              <a:buFontTx/>
              <a:buNone/>
              <a:defRPr sz="1800" b="1"/>
            </a:lvl3pPr>
            <a:lvl4pPr marL="0" indent="0">
              <a:buSzTx/>
              <a:buFontTx/>
              <a:buNone/>
              <a:defRPr sz="1800" b="1"/>
            </a:lvl4pPr>
            <a:lvl5pPr marL="0" indent="0">
              <a:buSzTx/>
              <a:buFontTx/>
              <a:buNone/>
              <a:defRPr sz="1800" b="1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60" name="Shape 60"/>
          <p:cNvSpPr>
            <a:spLocks noGrp="1"/>
          </p:cNvSpPr>
          <p:nvPr>
            <p:ph type="body" sz="quarter" idx="13"/>
          </p:nvPr>
        </p:nvSpPr>
        <p:spPr>
          <a:xfrm>
            <a:off x="4629148" y="1681163"/>
            <a:ext cx="3887394" cy="823914"/>
          </a:xfrm>
          <a:prstGeom prst="rect">
            <a:avLst/>
          </a:prstGeom>
        </p:spPr>
        <p:txBody>
          <a:bodyPr anchor="b"/>
          <a:lstStyle/>
          <a:p>
            <a:endParaRPr/>
          </a:p>
        </p:txBody>
      </p:sp>
      <p:sp>
        <p:nvSpPr>
          <p:cNvPr id="61" name="Shape 61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8" name="Shape 6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r>
              <a:t>Title Text</a:t>
            </a:r>
          </a:p>
        </p:txBody>
      </p:sp>
      <p:sp>
        <p:nvSpPr>
          <p:cNvPr id="69" name="Shape 69"/>
          <p:cNvSpPr>
            <a:spLocks noGrp="1"/>
          </p:cNvSpPr>
          <p:nvPr>
            <p:ph type="sldNum" sz="quarter" idx="2"/>
          </p:nvPr>
        </p:nvSpPr>
        <p:spPr>
          <a:xfrm>
            <a:off x="4449299" y="6425421"/>
            <a:ext cx="245402" cy="226985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>
            <a:spLocks noGrp="1"/>
          </p:cNvSpPr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Shape 83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t>Title Text</a:t>
            </a:r>
          </a:p>
        </p:txBody>
      </p:sp>
      <p:sp>
        <p:nvSpPr>
          <p:cNvPr id="84" name="Shape 84"/>
          <p:cNvSpPr>
            <a:spLocks noGrp="1"/>
          </p:cNvSpPr>
          <p:nvPr>
            <p:ph type="body" sz="half" idx="1"/>
          </p:nvPr>
        </p:nvSpPr>
        <p:spPr>
          <a:xfrm>
            <a:off x="3887391" y="987425"/>
            <a:ext cx="4629152" cy="4873627"/>
          </a:xfrm>
          <a:prstGeom prst="rect">
            <a:avLst/>
          </a:prstGeom>
        </p:spPr>
        <p:txBody>
          <a:bodyPr/>
          <a:lstStyle>
            <a:lvl1pPr>
              <a:defRPr sz="2400"/>
            </a:lvl1pPr>
            <a:lvl2pPr marL="538842" indent="-195942">
              <a:defRPr sz="2400"/>
            </a:lvl2pPr>
            <a:lvl3pPr marL="914400" indent="-228600">
              <a:defRPr sz="2400"/>
            </a:lvl3pPr>
            <a:lvl4pPr marL="1303019" indent="-274319">
              <a:defRPr sz="2400"/>
            </a:lvl4pPr>
            <a:lvl5pPr marL="1645920" indent="-274319">
              <a:defRPr sz="24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85" name="Shape 85"/>
          <p:cNvSpPr>
            <a:spLocks noGrp="1"/>
          </p:cNvSpPr>
          <p:nvPr>
            <p:ph type="body" sz="quarter" idx="13"/>
          </p:nvPr>
        </p:nvSpPr>
        <p:spPr>
          <a:xfrm>
            <a:off x="629839" y="2057400"/>
            <a:ext cx="2949182" cy="3811588"/>
          </a:xfrm>
          <a:prstGeom prst="rect">
            <a:avLst/>
          </a:prstGeom>
        </p:spPr>
        <p:txBody>
          <a:bodyPr/>
          <a:lstStyle/>
          <a:p>
            <a:endParaRPr/>
          </a:p>
        </p:txBody>
      </p:sp>
      <p:sp>
        <p:nvSpPr>
          <p:cNvPr id="86" name="Shape 86"/>
          <p:cNvSpPr>
            <a:spLocks noGrp="1"/>
          </p:cNvSpPr>
          <p:nvPr>
            <p:ph type="sldNum" sz="quarter" idx="2"/>
          </p:nvPr>
        </p:nvSpPr>
        <p:spPr>
          <a:xfrm>
            <a:off x="4449299" y="6425421"/>
            <a:ext cx="245402" cy="226985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Shape 93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  <a:prstGeom prst="rect">
            <a:avLst/>
          </a:prstGeom>
        </p:spPr>
        <p:txBody>
          <a:bodyPr anchor="b"/>
          <a:lstStyle>
            <a:lvl1pPr>
              <a:defRPr sz="2400"/>
            </a:lvl1pPr>
          </a:lstStyle>
          <a:p>
            <a:r>
              <a:t>Title Text</a:t>
            </a:r>
          </a:p>
        </p:txBody>
      </p:sp>
      <p:sp>
        <p:nvSpPr>
          <p:cNvPr id="94" name="Shape 94"/>
          <p:cNvSpPr>
            <a:spLocks noGrp="1"/>
          </p:cNvSpPr>
          <p:nvPr>
            <p:ph type="pic" sz="half" idx="13"/>
          </p:nvPr>
        </p:nvSpPr>
        <p:spPr>
          <a:xfrm>
            <a:off x="3887391" y="987425"/>
            <a:ext cx="4629152" cy="4873627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endParaRPr/>
          </a:p>
        </p:txBody>
      </p:sp>
      <p:sp>
        <p:nvSpPr>
          <p:cNvPr id="95" name="Shape 95"/>
          <p:cNvSpPr>
            <a:spLocks noGrp="1"/>
          </p:cNvSpPr>
          <p:nvPr>
            <p:ph type="body" sz="quarter" idx="1"/>
          </p:nvPr>
        </p:nvSpPr>
        <p:spPr>
          <a:xfrm>
            <a:off x="629841" y="2057400"/>
            <a:ext cx="2949178" cy="3811588"/>
          </a:xfrm>
          <a:prstGeom prst="rect">
            <a:avLst/>
          </a:prstGeom>
        </p:spPr>
        <p:txBody>
          <a:bodyPr/>
          <a:lstStyle>
            <a:lvl1pPr marL="0" indent="0">
              <a:buSzTx/>
              <a:buFontTx/>
              <a:buNone/>
              <a:defRPr sz="1200"/>
            </a:lvl1pPr>
            <a:lvl2pPr marL="0" indent="0">
              <a:buSzTx/>
              <a:buFontTx/>
              <a:buNone/>
              <a:defRPr sz="1200"/>
            </a:lvl2pPr>
            <a:lvl3pPr marL="0" indent="0">
              <a:buSzTx/>
              <a:buFontTx/>
              <a:buNone/>
              <a:defRPr sz="1200"/>
            </a:lvl3pPr>
            <a:lvl4pPr marL="0" indent="0">
              <a:buSzTx/>
              <a:buFontTx/>
              <a:buNone/>
              <a:defRPr sz="1200"/>
            </a:lvl4pPr>
            <a:lvl5pPr marL="0" indent="0">
              <a:buSzTx/>
              <a:buFontTx/>
              <a:buNone/>
              <a:defRPr sz="1200"/>
            </a:lvl5pPr>
          </a:lstStyle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96" name="Shape 96"/>
          <p:cNvSpPr>
            <a:spLocks noGrp="1"/>
          </p:cNvSpPr>
          <p:nvPr>
            <p:ph type="sldNum" sz="quarter" idx="2"/>
          </p:nvPr>
        </p:nvSpPr>
        <p:spPr>
          <a:xfrm>
            <a:off x="4449299" y="6425421"/>
            <a:ext cx="245402" cy="226985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‹#›</a:t>
            </a:fld>
            <a:endParaRPr/>
          </a:p>
        </p:txBody>
      </p:sp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jpg"/><Relationship Id="rId14" Type="http://schemas.openxmlformats.org/officeDocument/2006/relationships/image" Target="../media/image2.jpeg"/><Relationship Id="rId15" Type="http://schemas.openxmlformats.org/officeDocument/2006/relationships/image" Target="../media/image3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Picture 8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096000"/>
            <a:ext cx="4017264" cy="762000"/>
          </a:xfrm>
          <a:prstGeom prst="rect">
            <a:avLst/>
          </a:prstGeom>
        </p:spPr>
      </p:pic>
      <p:pic>
        <p:nvPicPr>
          <p:cNvPr id="2" name="image1.jpeg" descr="ec9ad995-a8e0-458a-bad2-bbd00f228940@mx"/>
          <p:cNvPicPr>
            <a:picLocks noChangeAspect="1"/>
          </p:cNvPicPr>
          <p:nvPr/>
        </p:nvPicPr>
        <p:blipFill>
          <a:blip r:embed="rId14">
            <a:extLst/>
          </a:blip>
          <a:stretch>
            <a:fillRect/>
          </a:stretch>
        </p:blipFill>
        <p:spPr>
          <a:xfrm>
            <a:off x="6858000" y="153371"/>
            <a:ext cx="1896142" cy="595254"/>
          </a:xfrm>
          <a:prstGeom prst="rect">
            <a:avLst/>
          </a:prstGeom>
          <a:ln w="12700">
            <a:miter lim="400000"/>
          </a:ln>
        </p:spPr>
      </p:pic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4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normAutofit/>
          </a:bodyPr>
          <a:lstStyle/>
          <a:p>
            <a:r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>
            <a:normAutofit/>
          </a:bodyPr>
          <a:lstStyle/>
          <a:p>
            <a:r>
              <a:t>Body Level One</a:t>
            </a:r>
          </a:p>
          <a:p>
            <a:pPr lvl="1"/>
            <a:r>
              <a:t>Body Level Two</a:t>
            </a:r>
          </a:p>
          <a:p>
            <a:pPr lvl="2"/>
            <a:r>
              <a:t>Body Level Three</a:t>
            </a:r>
          </a:p>
          <a:p>
            <a:pPr lvl="3"/>
            <a:r>
              <a:t>Body Level Four</a:t>
            </a:r>
          </a:p>
          <a:p>
            <a:pPr lvl="4"/>
            <a:r>
              <a:t>Body Level Five</a:t>
            </a:r>
          </a:p>
        </p:txBody>
      </p:sp>
      <p:sp>
        <p:nvSpPr>
          <p:cNvPr id="7" name="Shape 7"/>
          <p:cNvSpPr>
            <a:spLocks noGrp="1"/>
          </p:cNvSpPr>
          <p:nvPr>
            <p:ph type="sldNum" sz="quarter" idx="2"/>
          </p:nvPr>
        </p:nvSpPr>
        <p:spPr>
          <a:xfrm>
            <a:off x="4449299" y="6425421"/>
            <a:ext cx="245402" cy="226985"/>
          </a:xfrm>
          <a:prstGeom prst="rect">
            <a:avLst/>
          </a:prstGeom>
          <a:ln w="12700">
            <a:miter lim="400000"/>
          </a:ln>
        </p:spPr>
        <p:txBody>
          <a:bodyPr wrap="none" lIns="45718" tIns="45718" rIns="45718" bIns="45718" anchor="ctr">
            <a:spAutoFit/>
          </a:bodyPr>
          <a:lstStyle>
            <a:lvl1pPr algn="r"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fld id="{86CB4B4D-7CA3-9044-876B-883B54F8677D}" type="slidenum">
              <a:t>‹#›</a:t>
            </a:fld>
            <a:endParaRPr/>
          </a:p>
        </p:txBody>
      </p:sp>
      <p:pic>
        <p:nvPicPr>
          <p:cNvPr id="10" name="Picture 9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381891" y="6205525"/>
            <a:ext cx="1349433" cy="657251"/>
          </a:xfrm>
          <a:prstGeom prst="rect">
            <a:avLst/>
          </a:prstGeom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ransition spd="med"/>
  <p:txStyles>
    <p:titleStyle>
      <a:lvl1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1pPr>
      <a:lvl2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2pPr>
      <a:lvl3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3pPr>
      <a:lvl4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4pPr>
      <a:lvl5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5pPr>
      <a:lvl6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6pPr>
      <a:lvl7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7pPr>
      <a:lvl8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8pPr>
      <a:lvl9pPr marL="0" marR="0" indent="0" algn="l" defTabSz="685800" rtl="0" latinLnBrk="0">
        <a:lnSpc>
          <a:spcPct val="9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33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 Light"/>
          <a:ea typeface="Calibri Light"/>
          <a:cs typeface="Calibri Light"/>
          <a:sym typeface="Calibri Light"/>
        </a:defRPr>
      </a:lvl9pPr>
    </p:titleStyle>
    <p:bodyStyle>
      <a:lvl1pPr marL="171450" marR="0" indent="-171450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1pPr>
      <a:lvl2pPr marL="542925" marR="0" indent="-200025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2pPr>
      <a:lvl3pPr marL="925830" marR="0" indent="-240030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3pPr>
      <a:lvl4pPr marL="1305657" marR="0" indent="-276957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4pPr>
      <a:lvl5pPr marL="1648556" marR="0" indent="-276957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5pPr>
      <a:lvl6pPr marL="1991456" marR="0" indent="-276956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6pPr>
      <a:lvl7pPr marL="2334356" marR="0" indent="-276956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7pPr>
      <a:lvl8pPr marL="2677256" marR="0" indent="-276956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8pPr>
      <a:lvl9pPr marL="3020156" marR="0" indent="-276956" algn="l" defTabSz="685800" rtl="0" latinLnBrk="0">
        <a:lnSpc>
          <a:spcPct val="90000"/>
        </a:lnSpc>
        <a:spcBef>
          <a:spcPts val="700"/>
        </a:spcBef>
        <a:spcAft>
          <a:spcPts val="0"/>
        </a:spcAft>
        <a:buClrTx/>
        <a:buSzPct val="100000"/>
        <a:buFont typeface="Arial"/>
        <a:buChar char="•"/>
        <a:tabLst/>
        <a:defRPr sz="2100" b="0" i="0" u="none" strike="noStrike" cap="none" spc="0" baseline="0">
          <a:ln>
            <a:noFill/>
          </a:ln>
          <a:solidFill>
            <a:srgbClr val="000000"/>
          </a:solidFill>
          <a:uFillTx/>
          <a:latin typeface="Calibri"/>
          <a:ea typeface="Calibri"/>
          <a:cs typeface="Calibri"/>
          <a:sym typeface="Calibri"/>
        </a:defRPr>
      </a:lvl9pPr>
    </p:bodyStyle>
    <p:otherStyle>
      <a:lvl1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1pPr>
      <a:lvl2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2pPr>
      <a:lvl3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3pPr>
      <a:lvl4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4pPr>
      <a:lvl5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5pPr>
      <a:lvl6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6pPr>
      <a:lvl7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7pPr>
      <a:lvl8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8pPr>
      <a:lvl9pPr marL="0" marR="0" indent="0" algn="r" defTabSz="9144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sz="1000" b="0" i="0" u="none" strike="noStrike" cap="none" spc="0" baseline="0">
          <a:ln>
            <a:noFill/>
          </a:ln>
          <a:solidFill>
            <a:schemeClr val="tx1"/>
          </a:solidFill>
          <a:uFillTx/>
          <a:latin typeface="+mn-lt"/>
          <a:ea typeface="+mn-ea"/>
          <a:cs typeface="+mn-cs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lmod.readthedocs.io/en/latest/080_hierarchy.html" TargetMode="Externa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lmod.sf.net/" TargetMode="External"/><Relationship Id="rId4" Type="http://schemas.openxmlformats.org/officeDocument/2006/relationships/hyperlink" Target="http://lmod.readthedocs.org/" TargetMode="External"/><Relationship Id="rId5" Type="http://schemas.openxmlformats.org/officeDocument/2006/relationships/hyperlink" Target="mailto:lmod-users@lists.sourceforge.net" TargetMode="External"/><Relationship Id="rId6" Type="http://schemas.openxmlformats.org/officeDocument/2006/relationships/hyperlink" Target="https://lists.sourceforge.net/lists/listinfo/lmod-users" TargetMode="External"/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:TACC/Lmod.git" TargetMode="Externa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6.xml.rels><?xml version="1.0" encoding="UTF-8" standalone="yes"?>
<Relationships xmlns="http://schemas.openxmlformats.org/package/2006/relationships"><Relationship Id="rId3" Type="http://schemas.openxmlformats.org/officeDocument/2006/relationships/hyperlink" Target="http://lmod.sf.net/" TargetMode="External"/><Relationship Id="rId4" Type="http://schemas.openxmlformats.org/officeDocument/2006/relationships/hyperlink" Target="http://lmod.readthedocs.org/" TargetMode="External"/><Relationship Id="rId5" Type="http://schemas.openxmlformats.org/officeDocument/2006/relationships/hyperlink" Target="mailto:lmod-users@lists.sourceforge.net" TargetMode="External"/><Relationship Id="rId6" Type="http://schemas.openxmlformats.org/officeDocument/2006/relationships/hyperlink" Target="https://lists.sourceforge.net/lists/listinfo/lmod-users" TargetMode="External"/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github.com:TACC/Lmod.git" TargetMode="Externa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3" name="Shape 123"/>
          <p:cNvSpPr>
            <a:spLocks noGrp="1"/>
          </p:cNvSpPr>
          <p:nvPr>
            <p:ph type="ctrTitle"/>
          </p:nvPr>
        </p:nvSpPr>
        <p:spPr>
          <a:xfrm>
            <a:off x="1143000" y="1122362"/>
            <a:ext cx="6858000" cy="2387601"/>
          </a:xfrm>
          <a:prstGeom prst="rect">
            <a:avLst/>
          </a:prstGeom>
        </p:spPr>
        <p:txBody>
          <a:bodyPr/>
          <a:lstStyle/>
          <a:p>
            <a:pPr>
              <a:defRPr>
                <a:solidFill>
                  <a:srgbClr val="C00000"/>
                </a:solidFill>
              </a:defRPr>
            </a:pPr>
            <a:r>
              <a:rPr dirty="0"/>
              <a:t>Linux Clusters Institute:</a:t>
            </a:r>
            <a:br>
              <a:rPr dirty="0"/>
            </a:br>
            <a:r>
              <a:rPr lang="en-US" dirty="0" smtClean="0"/>
              <a:t>Lmod: A Modern Environment Module System</a:t>
            </a:r>
            <a:endParaRPr dirty="0"/>
          </a:p>
        </p:txBody>
      </p:sp>
      <p:sp>
        <p:nvSpPr>
          <p:cNvPr id="124" name="Shape 124"/>
          <p:cNvSpPr>
            <a:spLocks noGrp="1"/>
          </p:cNvSpPr>
          <p:nvPr>
            <p:ph type="subTitle" sz="quarter" idx="1"/>
          </p:nvPr>
        </p:nvSpPr>
        <p:spPr>
          <a:xfrm>
            <a:off x="1143000" y="3602037"/>
            <a:ext cx="6858000" cy="1655762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Robert McLay, Manager Software Tools, TACC</a:t>
            </a:r>
          </a:p>
          <a:p>
            <a:endParaRPr dirty="0"/>
          </a:p>
        </p:txBody>
      </p:sp>
      <p:sp>
        <p:nvSpPr>
          <p:cNvPr id="125" name="Shape 125"/>
          <p:cNvSpPr>
            <a:spLocks noGrp="1"/>
          </p:cNvSpPr>
          <p:nvPr>
            <p:ph type="sldNum" sz="quarter" idx="2"/>
          </p:nvPr>
        </p:nvSpPr>
        <p:spPr>
          <a:xfrm>
            <a:off x="4558031" y="6425421"/>
            <a:ext cx="174770" cy="226985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</a:t>
            </a:fld>
            <a:endParaRPr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974361"/>
            <a:ext cx="8001000" cy="674557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Lmod Features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1828800"/>
            <a:ext cx="8686800" cy="3312826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Reads for TCL and </a:t>
            </a:r>
            <a:r>
              <a:rPr lang="en-US" dirty="0" err="1"/>
              <a:t>Lua</a:t>
            </a:r>
            <a:r>
              <a:rPr lang="en-US" dirty="0"/>
              <a:t> </a:t>
            </a:r>
            <a:r>
              <a:rPr lang="en-US" dirty="0" err="1" smtClean="0"/>
              <a:t>modulefiles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One name rule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Support a Software </a:t>
            </a:r>
            <a:r>
              <a:rPr lang="en-US" dirty="0" smtClean="0"/>
              <a:t>Hierarchy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Fast module avail via optional spider cache</a:t>
            </a:r>
          </a:p>
          <a:p>
            <a:pPr>
              <a:lnSpc>
                <a:spcPct val="81000"/>
              </a:lnSpc>
            </a:pPr>
            <a:r>
              <a:rPr lang="en-US" dirty="0"/>
              <a:t>Properties (</a:t>
            </a:r>
            <a:r>
              <a:rPr lang="en-US" dirty="0" err="1"/>
              <a:t>gpu</a:t>
            </a:r>
            <a:r>
              <a:rPr lang="en-US" dirty="0"/>
              <a:t>, mic</a:t>
            </a:r>
            <a:r>
              <a:rPr lang="en-US" dirty="0" smtClean="0"/>
              <a:t>)</a:t>
            </a:r>
          </a:p>
          <a:p>
            <a:pPr>
              <a:lnSpc>
                <a:spcPct val="81000"/>
              </a:lnSpc>
            </a:pPr>
            <a:r>
              <a:rPr lang="en-US" dirty="0"/>
              <a:t>Semantic Versioning:  5.6 is older than </a:t>
            </a:r>
            <a:r>
              <a:rPr lang="en-US" dirty="0" smtClean="0"/>
              <a:t>5.10</a:t>
            </a:r>
          </a:p>
          <a:p>
            <a:pPr>
              <a:lnSpc>
                <a:spcPct val="81000"/>
              </a:lnSpc>
            </a:pPr>
            <a:r>
              <a:rPr lang="en-US" dirty="0"/>
              <a:t>family(``compiler''), family(``MPI'') </a:t>
            </a:r>
            <a:r>
              <a:rPr lang="en-US" dirty="0" smtClean="0"/>
              <a:t>support</a:t>
            </a:r>
          </a:p>
          <a:p>
            <a:pPr>
              <a:lnSpc>
                <a:spcPct val="81000"/>
              </a:lnSpc>
            </a:pPr>
            <a:r>
              <a:rPr lang="en-US" dirty="0"/>
              <a:t>Optional Tracking: What modules are used</a:t>
            </a:r>
            <a:r>
              <a:rPr lang="en-US" dirty="0" smtClean="0"/>
              <a:t>?</a:t>
            </a:r>
          </a:p>
          <a:p>
            <a:pPr>
              <a:lnSpc>
                <a:spcPct val="81000"/>
              </a:lnSpc>
            </a:pPr>
            <a:r>
              <a:rPr lang="en-US" dirty="0"/>
              <a:t>Many other features: ml, collections, hooks, nag, ...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10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891219992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554636"/>
            <a:ext cx="8001000" cy="944380"/>
          </a:xfrm>
          <a:prstGeom prst="rect">
            <a:avLst/>
          </a:prstGeom>
        </p:spPr>
        <p:txBody>
          <a:bodyPr/>
          <a:lstStyle/>
          <a:p>
            <a:r>
              <a:rPr lang="en-US" dirty="0" err="1" smtClean="0"/>
              <a:t>Tmod</a:t>
            </a:r>
            <a:r>
              <a:rPr lang="en-US" dirty="0" smtClean="0"/>
              <a:t> vs. Lmod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 err="1"/>
              <a:t>Tmod</a:t>
            </a:r>
            <a:r>
              <a:rPr lang="en-US" dirty="0"/>
              <a:t> </a:t>
            </a:r>
            <a:r>
              <a:rPr lang="en-US" dirty="0" smtClean="0"/>
              <a:t>(TCL/C) is </a:t>
            </a:r>
            <a:r>
              <a:rPr lang="en-US" dirty="0"/>
              <a:t>in maintenance mode, Lmod </a:t>
            </a:r>
            <a:r>
              <a:rPr lang="en-US" dirty="0" smtClean="0"/>
              <a:t>active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Some work on </a:t>
            </a:r>
            <a:r>
              <a:rPr lang="en-US" dirty="0" err="1" smtClean="0"/>
              <a:t>Tmod</a:t>
            </a:r>
            <a:r>
              <a:rPr lang="en-US" dirty="0" smtClean="0"/>
              <a:t> (TCL) recently.</a:t>
            </a:r>
          </a:p>
          <a:p>
            <a:pPr>
              <a:lnSpc>
                <a:spcPct val="81000"/>
              </a:lnSpc>
            </a:pPr>
            <a:r>
              <a:rPr lang="en-US" dirty="0"/>
              <a:t>Lmod has many more </a:t>
            </a:r>
            <a:r>
              <a:rPr lang="en-US" dirty="0" smtClean="0"/>
              <a:t>features</a:t>
            </a:r>
          </a:p>
          <a:p>
            <a:pPr>
              <a:lnSpc>
                <a:spcPct val="81000"/>
              </a:lnSpc>
            </a:pPr>
            <a:r>
              <a:rPr lang="en-US" dirty="0" err="1" smtClean="0"/>
              <a:t>Tmod</a:t>
            </a:r>
            <a:r>
              <a:rPr lang="en-US" dirty="0" smtClean="0"/>
              <a:t>: module load </a:t>
            </a:r>
            <a:r>
              <a:rPr lang="en-US" dirty="0" err="1" smtClean="0"/>
              <a:t>gcc</a:t>
            </a:r>
            <a:r>
              <a:rPr lang="en-US" dirty="0" smtClean="0"/>
              <a:t>/5.3 </a:t>
            </a:r>
            <a:r>
              <a:rPr lang="en-US" dirty="0" err="1" smtClean="0"/>
              <a:t>gcc</a:t>
            </a:r>
            <a:r>
              <a:rPr lang="en-US" dirty="0" smtClean="0"/>
              <a:t>/6.0 loads both modules</a:t>
            </a:r>
          </a:p>
          <a:p>
            <a:pPr>
              <a:lnSpc>
                <a:spcPct val="81000"/>
              </a:lnSpc>
            </a:pPr>
            <a:r>
              <a:rPr lang="en-US" dirty="0"/>
              <a:t>Lmod has the ``One Name Rule</a:t>
            </a:r>
            <a:r>
              <a:rPr lang="en-US" dirty="0" smtClean="0"/>
              <a:t>'’</a:t>
            </a:r>
          </a:p>
          <a:p>
            <a:pPr>
              <a:lnSpc>
                <a:spcPct val="81000"/>
              </a:lnSpc>
            </a:pPr>
            <a:r>
              <a:rPr lang="en-US" dirty="0"/>
              <a:t>Lmod is close to </a:t>
            </a:r>
            <a:r>
              <a:rPr lang="en-US" dirty="0" err="1"/>
              <a:t>Tmod</a:t>
            </a:r>
            <a:r>
              <a:rPr lang="en-US" dirty="0"/>
              <a:t>, but not the same.</a:t>
            </a:r>
            <a:endParaRPr lang="en-US" dirty="0" smtClean="0"/>
          </a:p>
          <a:p>
            <a:pPr>
              <a:lnSpc>
                <a:spcPct val="81000"/>
              </a:lnSpc>
            </a:pP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5967719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Safety Features of Lmod (I)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Users can only load one version of a </a:t>
            </a:r>
            <a:r>
              <a:rPr lang="en-US" dirty="0" smtClean="0"/>
              <a:t>package</a:t>
            </a:r>
            <a:endParaRPr lang="en-US" dirty="0"/>
          </a:p>
          <a:p>
            <a:pPr>
              <a:lnSpc>
                <a:spcPct val="81000"/>
              </a:lnSpc>
            </a:pPr>
            <a:r>
              <a:rPr lang="en-US" dirty="0" smtClean="0"/>
              <a:t>module load xyz/2.1 -&gt; load xyz version 2.1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module load xyz/2.2 -&gt; unload 2.1, loads 2.2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This can not be overridden!</a:t>
            </a: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066548426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Safety Features of Lmod (II)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 smtClean="0"/>
              <a:t>Lmod added a new command: family(”name”)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All of our compiler modules have family(“compiler”)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All of our MPI modules have family(“MPI”)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Users can only load one compiler or MPI stack at a time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Power users can override this restriction at their own peril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3339427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Module Architecture Design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613285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dirty="0" err="1"/>
              <a:t>Lua</a:t>
            </a:r>
            <a:r>
              <a:rPr lang="en-US" dirty="0"/>
              <a:t> or TCL </a:t>
            </a:r>
            <a:r>
              <a:rPr lang="en-US" dirty="0" err="1"/>
              <a:t>modulefiles</a:t>
            </a:r>
            <a:r>
              <a:rPr lang="en-US" dirty="0" smtClean="0"/>
              <a:t>?</a:t>
            </a:r>
          </a:p>
          <a:p>
            <a:pPr>
              <a:lnSpc>
                <a:spcPct val="81000"/>
              </a:lnSpc>
            </a:pPr>
            <a:r>
              <a:rPr lang="en-US" dirty="0"/>
              <a:t>Optional software: shared or local</a:t>
            </a:r>
            <a:r>
              <a:rPr lang="en-US" dirty="0" smtClean="0"/>
              <a:t>?</a:t>
            </a:r>
          </a:p>
          <a:p>
            <a:pPr>
              <a:lnSpc>
                <a:spcPct val="81000"/>
              </a:lnSpc>
            </a:pPr>
            <a:r>
              <a:rPr lang="en-US" dirty="0"/>
              <a:t>Flat or Hierarchical Module Layout</a:t>
            </a:r>
            <a:r>
              <a:rPr lang="en-US" dirty="0" smtClean="0"/>
              <a:t>?</a:t>
            </a:r>
          </a:p>
          <a:p>
            <a:pPr>
              <a:lnSpc>
                <a:spcPct val="81000"/>
              </a:lnSpc>
            </a:pPr>
            <a:r>
              <a:rPr lang="en-US" dirty="0"/>
              <a:t>Naming conventions? (N/V, C/N/V, N/V/V</a:t>
            </a:r>
            <a:r>
              <a:rPr lang="en-US" dirty="0" smtClean="0"/>
              <a:t>?)</a:t>
            </a:r>
          </a:p>
          <a:p>
            <a:pPr>
              <a:lnSpc>
                <a:spcPct val="81000"/>
              </a:lnSpc>
            </a:pPr>
            <a:r>
              <a:rPr lang="en-US" dirty="0"/>
              <a:t>A standard set of modules</a:t>
            </a:r>
            <a:r>
              <a:rPr lang="en-US" dirty="0" smtClean="0"/>
              <a:t>?</a:t>
            </a:r>
          </a:p>
          <a:p>
            <a:pPr>
              <a:lnSpc>
                <a:spcPct val="81000"/>
              </a:lnSpc>
            </a:pPr>
            <a:r>
              <a:rPr lang="en-US" dirty="0"/>
              <a:t>Keep software for life of cluster or not</a:t>
            </a:r>
            <a:r>
              <a:rPr lang="en-US" dirty="0" smtClean="0"/>
              <a:t>?</a:t>
            </a:r>
          </a:p>
          <a:p>
            <a:pPr>
              <a:lnSpc>
                <a:spcPct val="81000"/>
              </a:lnSpc>
            </a:pPr>
            <a:r>
              <a:rPr lang="en-US" dirty="0"/>
              <a:t>Problems with Bash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94049933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Shared Disk versus Local Install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Local install: Fast, </a:t>
            </a:r>
            <a:r>
              <a:rPr lang="en-US" dirty="0" smtClean="0"/>
              <a:t>small</a:t>
            </a:r>
          </a:p>
          <a:p>
            <a:pPr>
              <a:lnSpc>
                <a:spcPct val="81000"/>
              </a:lnSpc>
            </a:pPr>
            <a:r>
              <a:rPr lang="en-US" dirty="0"/>
              <a:t>Shared Disk: Big, </a:t>
            </a:r>
            <a:r>
              <a:rPr lang="en-US" dirty="0" smtClean="0"/>
              <a:t>slower</a:t>
            </a:r>
          </a:p>
          <a:p>
            <a:pPr>
              <a:lnSpc>
                <a:spcPct val="81000"/>
              </a:lnSpc>
            </a:pPr>
            <a:r>
              <a:rPr lang="en-US" dirty="0"/>
              <a:t>TACC: local install (mostly</a:t>
            </a:r>
            <a:r>
              <a:rPr lang="en-US" dirty="0" smtClean="0"/>
              <a:t>)</a:t>
            </a:r>
          </a:p>
          <a:p>
            <a:pPr>
              <a:lnSpc>
                <a:spcPct val="81000"/>
              </a:lnSpc>
            </a:pPr>
            <a:r>
              <a:rPr lang="en-US" dirty="0"/>
              <a:t>Shared Disk: Keep software for life of </a:t>
            </a:r>
            <a:r>
              <a:rPr lang="en-US" dirty="0" smtClean="0"/>
              <a:t>system?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8159549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err="1" smtClean="0"/>
              <a:t>Modulefile</a:t>
            </a:r>
            <a:r>
              <a:rPr lang="en-US" dirty="0" smtClean="0"/>
              <a:t> Layout  </a:t>
            </a:r>
            <a:r>
              <a:rPr lang="en-US" dirty="0"/>
              <a:t>Choices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Flat Naming </a:t>
            </a:r>
            <a:r>
              <a:rPr lang="en-US" dirty="0" smtClean="0"/>
              <a:t>Scheme?</a:t>
            </a:r>
          </a:p>
          <a:p>
            <a:pPr>
              <a:lnSpc>
                <a:spcPct val="81000"/>
              </a:lnSpc>
            </a:pPr>
            <a:r>
              <a:rPr lang="en-US" dirty="0"/>
              <a:t>Hierarchical Naming </a:t>
            </a:r>
            <a:r>
              <a:rPr lang="en-US" dirty="0" smtClean="0"/>
              <a:t>Scheme?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617717636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Flat Naming Scheme: </a:t>
            </a:r>
            <a:r>
              <a:rPr lang="en-US" dirty="0" err="1"/>
              <a:t>PETSc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 err="1" smtClean="0"/>
              <a:t>PETSc</a:t>
            </a:r>
            <a:r>
              <a:rPr lang="en-US" dirty="0" smtClean="0"/>
              <a:t> </a:t>
            </a:r>
            <a:r>
              <a:rPr lang="en-US" dirty="0"/>
              <a:t>is a parallel iterative solver package</a:t>
            </a:r>
            <a:r>
              <a:rPr lang="en-US" dirty="0" smtClean="0"/>
              <a:t>:</a:t>
            </a:r>
          </a:p>
          <a:p>
            <a:pPr lvl="1">
              <a:lnSpc>
                <a:spcPct val="81000"/>
              </a:lnSpc>
            </a:pPr>
            <a:r>
              <a:rPr lang="mr-IN" dirty="0" err="1" smtClean="0"/>
              <a:t>PETSc</a:t>
            </a:r>
            <a:r>
              <a:rPr lang="mr-IN" dirty="0" smtClean="0"/>
              <a:t>/4.1-mvapich2-2.1-gcc-6.3</a:t>
            </a:r>
            <a:endParaRPr lang="en-US" dirty="0" smtClean="0"/>
          </a:p>
          <a:p>
            <a:pPr lvl="1">
              <a:lnSpc>
                <a:spcPct val="81000"/>
              </a:lnSpc>
            </a:pPr>
            <a:r>
              <a:rPr lang="en-US" dirty="0" err="1" smtClean="0"/>
              <a:t>PETSc</a:t>
            </a:r>
            <a:r>
              <a:rPr lang="en-US" dirty="0" smtClean="0"/>
              <a:t>/4.1-mvapich2-2.1-intel-17.0</a:t>
            </a:r>
          </a:p>
          <a:p>
            <a:pPr lvl="1">
              <a:lnSpc>
                <a:spcPct val="81000"/>
              </a:lnSpc>
            </a:pPr>
            <a:r>
              <a:rPr lang="en-US" dirty="0" err="1" smtClean="0"/>
              <a:t>PETSc</a:t>
            </a:r>
            <a:r>
              <a:rPr lang="en-US" dirty="0" smtClean="0"/>
              <a:t>/4.1-openmpi-1.8-gcc-6.3</a:t>
            </a:r>
          </a:p>
          <a:p>
            <a:pPr lvl="1">
              <a:lnSpc>
                <a:spcPct val="81000"/>
              </a:lnSpc>
            </a:pPr>
            <a:r>
              <a:rPr lang="en-US" dirty="0" err="1"/>
              <a:t>PETSc</a:t>
            </a:r>
            <a:r>
              <a:rPr lang="en-US" dirty="0"/>
              <a:t>/4.1-openmpi-1.8-intel-17.0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17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04435865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974362"/>
            <a:ext cx="8001000" cy="749508"/>
          </a:xfrm>
          <a:prstGeom prst="rect">
            <a:avLst/>
          </a:prstGeom>
        </p:spPr>
        <p:txBody>
          <a:bodyPr/>
          <a:lstStyle/>
          <a:p>
            <a:r>
              <a:rPr lang="en-US"/>
              <a:t>Problems w/ Flat naming scheme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008682"/>
            <a:ext cx="8686800" cy="3312826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 smtClean="0"/>
              <a:t>User have to load:</a:t>
            </a:r>
          </a:p>
          <a:p>
            <a:pPr lvl="1">
              <a:lnSpc>
                <a:spcPct val="81000"/>
              </a:lnSpc>
            </a:pPr>
            <a:r>
              <a:rPr lang="en-US" dirty="0" smtClean="0"/>
              <a:t>module load intel/17.0</a:t>
            </a:r>
          </a:p>
          <a:p>
            <a:pPr lvl="1">
              <a:lnSpc>
                <a:spcPct val="81000"/>
              </a:lnSpc>
            </a:pPr>
            <a:r>
              <a:rPr lang="en-US" dirty="0" smtClean="0"/>
              <a:t>module load mvapich2/2.1-intel-17.0</a:t>
            </a:r>
          </a:p>
          <a:p>
            <a:pPr lvl="1">
              <a:lnSpc>
                <a:spcPct val="81000"/>
              </a:lnSpc>
            </a:pPr>
            <a:r>
              <a:rPr lang="en-US" dirty="0" smtClean="0"/>
              <a:t>module load </a:t>
            </a:r>
            <a:r>
              <a:rPr lang="en-US" dirty="0" err="1" smtClean="0"/>
              <a:t>PETSc</a:t>
            </a:r>
            <a:r>
              <a:rPr lang="en-US" dirty="0" smtClean="0"/>
              <a:t>/4.1-mvapich2-2.1-intel-17.0</a:t>
            </a:r>
          </a:p>
          <a:p>
            <a:pPr>
              <a:lnSpc>
                <a:spcPct val="81000"/>
              </a:lnSpc>
            </a:pPr>
            <a:r>
              <a:rPr lang="en-US" dirty="0"/>
              <a:t>Changing compilers means unloading all three </a:t>
            </a:r>
            <a:r>
              <a:rPr lang="en-US" dirty="0" smtClean="0"/>
              <a:t>modules</a:t>
            </a:r>
          </a:p>
          <a:p>
            <a:pPr>
              <a:lnSpc>
                <a:spcPct val="81000"/>
              </a:lnSpc>
            </a:pPr>
            <a:r>
              <a:rPr lang="en-US" dirty="0"/>
              <a:t>Reloading new compiler, MPI, </a:t>
            </a:r>
            <a:r>
              <a:rPr lang="en-US" dirty="0" err="1"/>
              <a:t>PETSc</a:t>
            </a:r>
            <a:r>
              <a:rPr lang="en-US" dirty="0"/>
              <a:t> </a:t>
            </a:r>
            <a:r>
              <a:rPr lang="en-US" dirty="0" smtClean="0"/>
              <a:t>modules</a:t>
            </a:r>
          </a:p>
          <a:p>
            <a:pPr>
              <a:lnSpc>
                <a:spcPct val="81000"/>
              </a:lnSpc>
            </a:pPr>
            <a:r>
              <a:rPr lang="en-US" dirty="0"/>
              <a:t>Not loading correct modules </a:t>
            </a:r>
            <a:r>
              <a:rPr lang="en-US" dirty="0" smtClean="0"/>
              <a:t>-&gt; </a:t>
            </a:r>
            <a:r>
              <a:rPr lang="en-US" dirty="0"/>
              <a:t>Mysterious Failures</a:t>
            </a:r>
            <a:r>
              <a:rPr lang="en-US" dirty="0" smtClean="0"/>
              <a:t>!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Onus on package compatibility on users!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Or extremely complicated </a:t>
            </a:r>
            <a:r>
              <a:rPr lang="en-US" dirty="0" err="1" smtClean="0"/>
              <a:t>modulefiles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15205084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Extremely complicated </a:t>
            </a:r>
            <a:r>
              <a:rPr lang="en-US" dirty="0" err="1" smtClean="0"/>
              <a:t>modulefiles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Protect users via conflicts and/or </a:t>
            </a:r>
            <a:r>
              <a:rPr lang="en-US" dirty="0" err="1" smtClean="0"/>
              <a:t>prereqs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The problem is that they are </a:t>
            </a:r>
            <a:r>
              <a:rPr lang="en-US" dirty="0" smtClean="0"/>
              <a:t>fragile</a:t>
            </a:r>
          </a:p>
          <a:p>
            <a:pPr>
              <a:lnSpc>
                <a:spcPct val="81000"/>
              </a:lnSpc>
            </a:pPr>
            <a:r>
              <a:rPr lang="en-US" dirty="0"/>
              <a:t>What happens with a new compiler or MPI stack?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19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80602417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>
            <a:normAutofit/>
          </a:bodyPr>
          <a:lstStyle/>
          <a:p>
            <a:r>
              <a:rPr lang="en-US" dirty="0" smtClean="0"/>
              <a:t>Outline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 smtClean="0"/>
              <a:t>What are Environment Modules?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Kinds of Module Tools: </a:t>
            </a:r>
            <a:r>
              <a:rPr lang="en-US" dirty="0" err="1" smtClean="0"/>
              <a:t>Tmod</a:t>
            </a:r>
            <a:r>
              <a:rPr lang="en-US" dirty="0" smtClean="0"/>
              <a:t>, </a:t>
            </a:r>
            <a:r>
              <a:rPr lang="en-US" dirty="0" err="1" smtClean="0"/>
              <a:t>Cmod</a:t>
            </a:r>
            <a:r>
              <a:rPr lang="en-US" dirty="0" smtClean="0"/>
              <a:t>, Lmod, </a:t>
            </a:r>
            <a:r>
              <a:rPr lang="mr-IN" dirty="0" smtClean="0"/>
              <a:t>…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 smtClean="0"/>
              <a:t>What is Lmod?</a:t>
            </a:r>
          </a:p>
          <a:p>
            <a:pPr>
              <a:lnSpc>
                <a:spcPct val="81000"/>
              </a:lnSpc>
            </a:pPr>
            <a:r>
              <a:rPr lang="en-US" dirty="0" err="1" smtClean="0"/>
              <a:t>Modulefile</a:t>
            </a:r>
            <a:r>
              <a:rPr lang="en-US" dirty="0" smtClean="0"/>
              <a:t> Architecture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Advanced Topics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Where to go for help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</a:t>
            </a:fld>
            <a:endParaRPr/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Hierarchical Naming Schemes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Store modules under one tree: </a:t>
            </a:r>
            <a:r>
              <a:rPr lang="en-US" dirty="0" smtClean="0"/>
              <a:t>opt/apps/</a:t>
            </a:r>
            <a:r>
              <a:rPr lang="en-US" dirty="0" err="1" smtClean="0"/>
              <a:t>modulefiles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 smtClean="0"/>
              <a:t>One strategy is to use sub-directories:</a:t>
            </a:r>
          </a:p>
          <a:p>
            <a:pPr lvl="1">
              <a:lnSpc>
                <a:spcPct val="81000"/>
              </a:lnSpc>
            </a:pPr>
            <a:r>
              <a:rPr lang="en-US" dirty="0"/>
              <a:t>Core: Regular packages: apps, compilers, </a:t>
            </a:r>
            <a:r>
              <a:rPr lang="en-US" dirty="0" err="1" smtClean="0"/>
              <a:t>git</a:t>
            </a:r>
            <a:endParaRPr lang="en-US" dirty="0" smtClean="0"/>
          </a:p>
          <a:p>
            <a:pPr lvl="1">
              <a:lnSpc>
                <a:spcPct val="81000"/>
              </a:lnSpc>
            </a:pPr>
            <a:r>
              <a:rPr lang="en-US" dirty="0"/>
              <a:t>Compiler: Packages that depend on compiler: boost, </a:t>
            </a:r>
            <a:r>
              <a:rPr lang="en-US" dirty="0" smtClean="0"/>
              <a:t>MPI</a:t>
            </a:r>
          </a:p>
          <a:p>
            <a:pPr lvl="1">
              <a:lnSpc>
                <a:spcPct val="81000"/>
              </a:lnSpc>
            </a:pPr>
            <a:r>
              <a:rPr lang="en-US" dirty="0"/>
              <a:t>MPI: Packages that depend on MPI/Compiler: </a:t>
            </a:r>
            <a:r>
              <a:rPr lang="en-US" dirty="0" err="1"/>
              <a:t>PETSc</a:t>
            </a:r>
            <a:r>
              <a:rPr lang="en-US" dirty="0"/>
              <a:t>, </a:t>
            </a:r>
            <a:r>
              <a:rPr lang="en-US" dirty="0" smtClean="0"/>
              <a:t>FFTW3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20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2149756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614596"/>
            <a:ext cx="8001000" cy="689547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MODULEPATH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1873770"/>
            <a:ext cx="8686800" cy="3087974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MODULEPATH is a colon separated list </a:t>
            </a:r>
            <a:r>
              <a:rPr lang="en-US"/>
              <a:t>of </a:t>
            </a:r>
            <a:r>
              <a:rPr lang="en-US" smtClean="0"/>
              <a:t>directories: </a:t>
            </a:r>
            <a:r>
              <a:rPr lang="en-US" dirty="0"/>
              <a:t>containing directories and module files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No </a:t>
            </a:r>
            <a:r>
              <a:rPr lang="en-US" dirty="0" err="1"/>
              <a:t>modulefiles</a:t>
            </a:r>
            <a:r>
              <a:rPr lang="en-US" dirty="0"/>
              <a:t> loaded </a:t>
            </a:r>
            <a:r>
              <a:rPr lang="en-US" dirty="0" smtClean="0"/>
              <a:t>-&gt;users </a:t>
            </a:r>
            <a:r>
              <a:rPr lang="en-US" dirty="0"/>
              <a:t>can only load core modules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Loading a compiler module adds to </a:t>
            </a:r>
            <a:r>
              <a:rPr lang="en-US" dirty="0" smtClean="0"/>
              <a:t>MODULEPATH</a:t>
            </a:r>
          </a:p>
          <a:p>
            <a:pPr lvl="1">
              <a:lnSpc>
                <a:spcPct val="81000"/>
              </a:lnSpc>
            </a:pPr>
            <a:r>
              <a:rPr lang="en-US" dirty="0"/>
              <a:t>Users can load compiler dependent modules</a:t>
            </a:r>
            <a:r>
              <a:rPr lang="en-US" dirty="0" smtClean="0"/>
              <a:t>.</a:t>
            </a:r>
          </a:p>
          <a:p>
            <a:pPr lvl="1">
              <a:lnSpc>
                <a:spcPct val="81000"/>
              </a:lnSpc>
            </a:pPr>
            <a:r>
              <a:rPr lang="en-US" dirty="0"/>
              <a:t>This includes MPI implementations modules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Loading an MPI module adds </a:t>
            </a:r>
            <a:r>
              <a:rPr lang="en-US" dirty="0" smtClean="0"/>
              <a:t>to MODULEPATH</a:t>
            </a:r>
          </a:p>
          <a:p>
            <a:pPr lvl="1">
              <a:lnSpc>
                <a:spcPct val="81000"/>
              </a:lnSpc>
            </a:pPr>
            <a:r>
              <a:rPr lang="en-US" dirty="0"/>
              <a:t>Users can load MPI libraries that match the MPI/compiler </a:t>
            </a:r>
            <a:r>
              <a:rPr lang="en-US" dirty="0" smtClean="0"/>
              <a:t>pairing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See </a:t>
            </a:r>
            <a:r>
              <a:rPr lang="en-US" dirty="0" smtClean="0">
                <a:hlinkClick r:id="rId2"/>
              </a:rPr>
              <a:t>https://lmod.readthedocs.io/en/latest/080_hierarchy.html</a:t>
            </a:r>
            <a:r>
              <a:rPr lang="en-US" dirty="0" smtClean="0"/>
              <a:t> for  details</a:t>
            </a:r>
            <a:endParaRPr lang="en-US"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92877793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err="1" smtClean="0"/>
              <a:t>Modulefile</a:t>
            </a:r>
            <a:r>
              <a:rPr lang="en-US" dirty="0" smtClean="0"/>
              <a:t> contents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Be consistent! Find a convention and stick with </a:t>
            </a:r>
            <a:r>
              <a:rPr lang="en-US" dirty="0" smtClean="0"/>
              <a:t>it</a:t>
            </a:r>
          </a:p>
          <a:p>
            <a:pPr>
              <a:lnSpc>
                <a:spcPct val="81000"/>
              </a:lnSpc>
            </a:pPr>
            <a:r>
              <a:rPr lang="en-US" dirty="0"/>
              <a:t>We define consistent variables in each module</a:t>
            </a:r>
            <a:r>
              <a:rPr lang="en-US" dirty="0" smtClean="0"/>
              <a:t>:</a:t>
            </a:r>
          </a:p>
          <a:p>
            <a:pPr>
              <a:lnSpc>
                <a:spcPct val="81000"/>
              </a:lnSpc>
            </a:pPr>
            <a:r>
              <a:rPr lang="en-US" dirty="0" smtClean="0">
                <a:solidFill>
                  <a:srgbClr val="00B050"/>
                </a:solidFill>
              </a:rPr>
              <a:t>&lt;SITE_NAME&gt;_&lt;PKG_NAME</a:t>
            </a:r>
            <a:r>
              <a:rPr lang="en-US" dirty="0" smtClean="0">
                <a:solidFill>
                  <a:srgbClr val="00B0F0"/>
                </a:solidFill>
              </a:rPr>
              <a:t>&gt;</a:t>
            </a:r>
            <a:r>
              <a:rPr lang="en-US" dirty="0" smtClean="0">
                <a:solidFill>
                  <a:schemeClr val="tx1"/>
                </a:solidFill>
              </a:rPr>
              <a:t>_{LIB,INC,BIN}</a:t>
            </a:r>
          </a:p>
          <a:p>
            <a:pPr lvl="1">
              <a:lnSpc>
                <a:spcPct val="81000"/>
              </a:lnSpc>
            </a:pPr>
            <a:r>
              <a:rPr lang="en-US" dirty="0" smtClean="0">
                <a:solidFill>
                  <a:schemeClr val="tx1"/>
                </a:solidFill>
              </a:rPr>
              <a:t>TACC_HDF5_BIN</a:t>
            </a:r>
          </a:p>
          <a:p>
            <a:pPr lvl="1">
              <a:lnSpc>
                <a:spcPct val="81000"/>
              </a:lnSpc>
            </a:pPr>
            <a:r>
              <a:rPr lang="en-US" dirty="0" smtClean="0">
                <a:solidFill>
                  <a:schemeClr val="tx1"/>
                </a:solidFill>
              </a:rPr>
              <a:t>TACC_HDF5_INC</a:t>
            </a: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059590342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Providing a standard set of modules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Define a compiler and </a:t>
            </a:r>
            <a:r>
              <a:rPr lang="en-US" dirty="0" err="1"/>
              <a:t>mpi</a:t>
            </a:r>
            <a:r>
              <a:rPr lang="en-US" dirty="0"/>
              <a:t> </a:t>
            </a:r>
            <a:r>
              <a:rPr lang="en-US" dirty="0" smtClean="0"/>
              <a:t>stack</a:t>
            </a:r>
          </a:p>
          <a:p>
            <a:pPr>
              <a:lnSpc>
                <a:spcPct val="81000"/>
              </a:lnSpc>
            </a:pPr>
            <a:r>
              <a:rPr lang="en-US" dirty="0"/>
              <a:t>/</a:t>
            </a:r>
            <a:r>
              <a:rPr lang="en-US" dirty="0" smtClean="0"/>
              <a:t>opt/apps/</a:t>
            </a:r>
            <a:r>
              <a:rPr lang="en-US" dirty="0" err="1" smtClean="0"/>
              <a:t>modulefiles</a:t>
            </a:r>
            <a:r>
              <a:rPr lang="en-US" dirty="0" smtClean="0"/>
              <a:t>/Core/</a:t>
            </a:r>
            <a:r>
              <a:rPr lang="en-US" dirty="0" err="1" smtClean="0"/>
              <a:t>StdEnv.lua</a:t>
            </a:r>
            <a:r>
              <a:rPr lang="en-US" dirty="0" smtClean="0"/>
              <a:t>:</a:t>
            </a:r>
          </a:p>
          <a:p>
            <a:pPr lvl="1">
              <a:lnSpc>
                <a:spcPct val="81000"/>
              </a:lnSpc>
            </a:pPr>
            <a:r>
              <a:rPr lang="en-US" dirty="0"/>
              <a:t>load("gcc","mvapich2")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4528506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A Standard Set of Modules (II)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399"/>
            <a:ext cx="8686800" cy="3287844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dirty="0" smtClean="0"/>
              <a:t>In /</a:t>
            </a:r>
            <a:r>
              <a:rPr lang="en-US" dirty="0" err="1" smtClean="0"/>
              <a:t>etc</a:t>
            </a:r>
            <a:r>
              <a:rPr lang="en-US" dirty="0" smtClean="0"/>
              <a:t>/</a:t>
            </a:r>
            <a:r>
              <a:rPr lang="en-US" dirty="0" err="1" smtClean="0"/>
              <a:t>profile.d</a:t>
            </a:r>
            <a:r>
              <a:rPr lang="en-US" dirty="0" smtClean="0"/>
              <a:t>/z99_StdEnv.sh:</a:t>
            </a:r>
          </a:p>
          <a:p>
            <a:pPr marL="371475" lvl="1" indent="0">
              <a:lnSpc>
                <a:spcPct val="81000"/>
              </a:lnSpc>
              <a:buNone/>
            </a:pPr>
            <a:r>
              <a:rPr lang="en-US" dirty="0"/>
              <a:t> if [ -z </a:t>
            </a:r>
            <a:r>
              <a:rPr lang="en-US" dirty="0" smtClean="0"/>
              <a:t>"$__</a:t>
            </a:r>
            <a:r>
              <a:rPr lang="en-US" dirty="0" err="1" smtClean="0"/>
              <a:t>Init_Default_Modules</a:t>
            </a:r>
            <a:r>
              <a:rPr lang="en-US" dirty="0"/>
              <a:t>" ]; </a:t>
            </a:r>
            <a:r>
              <a:rPr lang="en-US" dirty="0" smtClean="0"/>
              <a:t>then</a:t>
            </a:r>
          </a:p>
          <a:p>
            <a:pPr marL="371475" lvl="1" indent="0">
              <a:lnSpc>
                <a:spcPct val="81000"/>
              </a:lnSpc>
              <a:buNone/>
            </a:pPr>
            <a:r>
              <a:rPr lang="en-US" dirty="0" smtClean="0"/>
              <a:t>      </a:t>
            </a:r>
            <a:r>
              <a:rPr lang="en-US" dirty="0"/>
              <a:t>export </a:t>
            </a:r>
            <a:r>
              <a:rPr lang="en-US" dirty="0" smtClean="0"/>
              <a:t>__</a:t>
            </a:r>
            <a:r>
              <a:rPr lang="en-US" dirty="0" err="1" smtClean="0"/>
              <a:t>Init_Default_Modules</a:t>
            </a:r>
            <a:r>
              <a:rPr lang="en-US" dirty="0" smtClean="0"/>
              <a:t>=1;</a:t>
            </a:r>
          </a:p>
          <a:p>
            <a:pPr marL="371475" lvl="1" indent="0">
              <a:lnSpc>
                <a:spcPct val="81000"/>
              </a:lnSpc>
              <a:buNone/>
            </a:pPr>
            <a:r>
              <a:rPr lang="en-US" dirty="0" smtClean="0"/>
              <a:t>      </a:t>
            </a:r>
            <a:r>
              <a:rPr lang="en-US" dirty="0"/>
              <a:t>export </a:t>
            </a:r>
            <a:r>
              <a:rPr lang="en-US" dirty="0" smtClean="0"/>
              <a:t>LMOD_SYSTEM_DEFAULT_MODULES</a:t>
            </a:r>
            <a:r>
              <a:rPr lang="en-US" dirty="0"/>
              <a:t>="</a:t>
            </a:r>
            <a:r>
              <a:rPr lang="en-US" dirty="0" err="1" smtClean="0"/>
              <a:t>StdEnv</a:t>
            </a:r>
            <a:r>
              <a:rPr lang="en-US" dirty="0" smtClean="0"/>
              <a:t>”</a:t>
            </a:r>
          </a:p>
          <a:p>
            <a:pPr marL="371475" lvl="1" indent="0">
              <a:lnSpc>
                <a:spcPct val="81000"/>
              </a:lnSpc>
              <a:buNone/>
            </a:pPr>
            <a:r>
              <a:rPr lang="en-US" dirty="0" smtClean="0"/>
              <a:t>      </a:t>
            </a:r>
            <a:r>
              <a:rPr lang="en-US" dirty="0"/>
              <a:t>module --</a:t>
            </a:r>
            <a:r>
              <a:rPr lang="en-US" dirty="0" err="1" smtClean="0"/>
              <a:t>initial_load</a:t>
            </a:r>
            <a:r>
              <a:rPr lang="en-US" dirty="0" smtClean="0"/>
              <a:t> </a:t>
            </a:r>
            <a:r>
              <a:rPr lang="en-US" dirty="0"/>
              <a:t>--</a:t>
            </a:r>
            <a:r>
              <a:rPr lang="en-US" dirty="0" err="1" smtClean="0"/>
              <a:t>no_redirect</a:t>
            </a:r>
            <a:r>
              <a:rPr lang="en-US" dirty="0" smtClean="0"/>
              <a:t> restore</a:t>
            </a:r>
          </a:p>
          <a:p>
            <a:pPr marL="371475" lvl="1" indent="0">
              <a:lnSpc>
                <a:spcPct val="81000"/>
              </a:lnSpc>
              <a:buNone/>
            </a:pPr>
            <a:r>
              <a:rPr lang="en-US" dirty="0" smtClean="0"/>
              <a:t>   else</a:t>
            </a:r>
          </a:p>
          <a:p>
            <a:pPr marL="371475" lvl="1" indent="0">
              <a:lnSpc>
                <a:spcPct val="81000"/>
              </a:lnSpc>
              <a:buNone/>
            </a:pPr>
            <a:r>
              <a:rPr lang="en-US" dirty="0" smtClean="0"/>
              <a:t>      </a:t>
            </a:r>
            <a:r>
              <a:rPr lang="en-US" dirty="0"/>
              <a:t>module </a:t>
            </a:r>
            <a:r>
              <a:rPr lang="en-US" dirty="0" smtClean="0"/>
              <a:t>refresh</a:t>
            </a:r>
          </a:p>
          <a:p>
            <a:pPr marL="371475" lvl="1" indent="0">
              <a:lnSpc>
                <a:spcPct val="81000"/>
              </a:lnSpc>
              <a:buNone/>
            </a:pPr>
            <a:r>
              <a:rPr lang="en-US" dirty="0" smtClean="0"/>
              <a:t>   fi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Why is the module refresh there?</a:t>
            </a:r>
            <a:endParaRPr lang="en-US"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93399320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689548"/>
            <a:ext cx="8001000" cy="97436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User Collections with Save/Restore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1768839"/>
            <a:ext cx="8686800" cy="3597640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 smtClean="0"/>
              <a:t>Users </a:t>
            </a:r>
            <a:r>
              <a:rPr lang="en-US" dirty="0"/>
              <a:t>can setup their own initially loaded </a:t>
            </a:r>
            <a:r>
              <a:rPr lang="en-US" dirty="0" smtClean="0"/>
              <a:t>modules</a:t>
            </a:r>
            <a:r>
              <a:rPr lang="en-US" dirty="0"/>
              <a:t>:</a:t>
            </a:r>
            <a:endParaRPr lang="en-US" dirty="0" smtClean="0"/>
          </a:p>
          <a:p>
            <a:pPr lvl="1">
              <a:lnSpc>
                <a:spcPct val="81000"/>
              </a:lnSpc>
            </a:pPr>
            <a:r>
              <a:rPr lang="en-US" dirty="0"/>
              <a:t>Users simply load, unload and/or swap until happy</a:t>
            </a:r>
            <a:r>
              <a:rPr lang="en-US" dirty="0" smtClean="0"/>
              <a:t>.</a:t>
            </a:r>
          </a:p>
          <a:p>
            <a:pPr lvl="1">
              <a:lnSpc>
                <a:spcPct val="81000"/>
              </a:lnSpc>
            </a:pPr>
            <a:r>
              <a:rPr lang="en-US" dirty="0" smtClean="0"/>
              <a:t>module save saves state into “default”</a:t>
            </a:r>
            <a:endParaRPr lang="en-US" dirty="0"/>
          </a:p>
          <a:p>
            <a:pPr lvl="1">
              <a:lnSpc>
                <a:spcPct val="81000"/>
              </a:lnSpc>
            </a:pPr>
            <a:r>
              <a:rPr lang="en-US" dirty="0" smtClean="0"/>
              <a:t>Shell startup scripts do “module restore” which load user’s default if it exists</a:t>
            </a:r>
            <a:endParaRPr lang="en-US" dirty="0"/>
          </a:p>
          <a:p>
            <a:pPr>
              <a:lnSpc>
                <a:spcPct val="81000"/>
              </a:lnSpc>
            </a:pPr>
            <a:r>
              <a:rPr lang="en-US" dirty="0" smtClean="0"/>
              <a:t>Users can create other collections:</a:t>
            </a:r>
          </a:p>
          <a:p>
            <a:pPr lvl="1">
              <a:lnSpc>
                <a:spcPct val="81000"/>
              </a:lnSpc>
            </a:pPr>
            <a:r>
              <a:rPr lang="en-US" dirty="0" smtClean="0"/>
              <a:t>$ module save </a:t>
            </a:r>
            <a:r>
              <a:rPr lang="en-US" dirty="0" smtClean="0">
                <a:solidFill>
                  <a:srgbClr val="FF0000"/>
                </a:solidFill>
              </a:rPr>
              <a:t>name </a:t>
            </a:r>
            <a:r>
              <a:rPr lang="en-US" dirty="0" smtClean="0">
                <a:solidFill>
                  <a:schemeClr val="tx1"/>
                </a:solidFill>
              </a:rPr>
              <a:t>to save it </a:t>
            </a:r>
          </a:p>
          <a:p>
            <a:pPr lvl="1">
              <a:lnSpc>
                <a:spcPct val="81000"/>
              </a:lnSpc>
            </a:pPr>
            <a:r>
              <a:rPr lang="en-US" dirty="0" smtClean="0">
                <a:solidFill>
                  <a:schemeClr val="tx1"/>
                </a:solidFill>
              </a:rPr>
              <a:t>$ module restore </a:t>
            </a:r>
            <a:r>
              <a:rPr lang="en-US" dirty="0" smtClean="0">
                <a:solidFill>
                  <a:srgbClr val="FF0000"/>
                </a:solidFill>
              </a:rPr>
              <a:t>name </a:t>
            </a:r>
            <a:r>
              <a:rPr lang="en-US" dirty="0" smtClean="0">
                <a:solidFill>
                  <a:schemeClr val="tx1"/>
                </a:solidFill>
              </a:rPr>
              <a:t>to restore it</a:t>
            </a:r>
            <a:endParaRPr lang="en-US" dirty="0">
              <a:solidFill>
                <a:schemeClr val="tx1"/>
              </a:solidFill>
            </a:endParaRPr>
          </a:p>
          <a:p>
            <a:pPr>
              <a:lnSpc>
                <a:spcPct val="81000"/>
              </a:lnSpc>
            </a:pPr>
            <a:r>
              <a:rPr lang="en-US" dirty="0" smtClean="0">
                <a:solidFill>
                  <a:schemeClr val="tx1"/>
                </a:solidFill>
              </a:rPr>
              <a:t>Note that a collection does a module purge before restoring collection.</a:t>
            </a: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32896306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Module reset, restore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0" y="2438400"/>
            <a:ext cx="9144000" cy="215346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 smtClean="0"/>
              <a:t>module reset -&gt; module purge; module load $LMOD_SYSTEM_DEFAULT_MODULES</a:t>
            </a:r>
          </a:p>
          <a:p>
            <a:pPr>
              <a:lnSpc>
                <a:spcPct val="81000"/>
              </a:lnSpc>
            </a:pPr>
            <a:r>
              <a:rPr lang="en-US" sz="2000" dirty="0" smtClean="0"/>
              <a:t>module restore -&gt; module purge; load default collection or module reset.</a:t>
            </a: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8629308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Module Naming Conventions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N/V:   Name/Version (e.g. </a:t>
            </a:r>
            <a:r>
              <a:rPr lang="en-US" dirty="0" smtClean="0"/>
              <a:t>bowtie/2.3)</a:t>
            </a:r>
          </a:p>
          <a:p>
            <a:pPr>
              <a:lnSpc>
                <a:spcPct val="81000"/>
              </a:lnSpc>
            </a:pPr>
            <a:r>
              <a:rPr lang="en-US" dirty="0"/>
              <a:t>C/N/V: Category/Name/Version (e.g. </a:t>
            </a:r>
            <a:r>
              <a:rPr lang="en-US" dirty="0" smtClean="0"/>
              <a:t>bio/bowtie/2.3)</a:t>
            </a:r>
          </a:p>
          <a:p>
            <a:pPr>
              <a:lnSpc>
                <a:spcPct val="81000"/>
              </a:lnSpc>
            </a:pPr>
            <a:r>
              <a:rPr lang="en-US" dirty="0"/>
              <a:t>N/V/V: Name/Version/Version (e.g. </a:t>
            </a:r>
            <a:r>
              <a:rPr lang="en-US" dirty="0" smtClean="0"/>
              <a:t>bowtie/64/2.3)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27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96588573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Module Naming Conventions (II)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28650" y="2338466"/>
            <a:ext cx="8058150" cy="2253396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Try to stick with N/V if </a:t>
            </a:r>
            <a:r>
              <a:rPr lang="en-US" sz="2000" dirty="0" smtClean="0"/>
              <a:t>possible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It's less </a:t>
            </a:r>
            <a:r>
              <a:rPr lang="en-US" sz="2000" dirty="0" smtClean="0"/>
              <a:t>typing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C/N/V might be helpful to novice </a:t>
            </a:r>
            <a:r>
              <a:rPr lang="en-US" sz="2000" dirty="0" smtClean="0"/>
              <a:t>users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But your obvious categories may not be obvious to your </a:t>
            </a:r>
            <a:r>
              <a:rPr lang="en-US" sz="2000" dirty="0" smtClean="0"/>
              <a:t>users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Avoid N/V/V unless your users are </a:t>
            </a:r>
            <a:r>
              <a:rPr lang="en-US" sz="2000" dirty="0" smtClean="0"/>
              <a:t>experts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Or if you really need 64/32 bit libraries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773846719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Bash issues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509666" y="2413416"/>
            <a:ext cx="8177134" cy="2178446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Bash Startup is typically ``broken'' for non-login interactive </a:t>
            </a:r>
            <a:r>
              <a:rPr lang="en-US" sz="2000" dirty="0" smtClean="0"/>
              <a:t>shells</a:t>
            </a:r>
          </a:p>
          <a:p>
            <a:pPr>
              <a:lnSpc>
                <a:spcPct val="81000"/>
              </a:lnSpc>
            </a:pPr>
            <a:r>
              <a:rPr lang="en-US" sz="2000" dirty="0" err="1" smtClean="0"/>
              <a:t>Redhat</a:t>
            </a:r>
            <a:r>
              <a:rPr lang="en-US" sz="2000" dirty="0"/>
              <a:t>, Centos, </a:t>
            </a:r>
            <a:r>
              <a:rPr lang="en-US" sz="2000" dirty="0" err="1"/>
              <a:t>MacOS</a:t>
            </a:r>
            <a:r>
              <a:rPr lang="en-US" sz="2000" dirty="0"/>
              <a:t> typically </a:t>
            </a:r>
            <a:r>
              <a:rPr lang="en-US" sz="2000" dirty="0" smtClean="0">
                <a:solidFill>
                  <a:srgbClr val="FF0000"/>
                </a:solidFill>
              </a:rPr>
              <a:t>DO NOT </a:t>
            </a:r>
            <a:r>
              <a:rPr lang="en-US" sz="2000" dirty="0" smtClean="0"/>
              <a:t>source </a:t>
            </a:r>
            <a:r>
              <a:rPr lang="en-US" sz="2000" dirty="0"/>
              <a:t>/</a:t>
            </a:r>
            <a:r>
              <a:rPr lang="en-US" sz="2000" dirty="0" err="1"/>
              <a:t>etc</a:t>
            </a:r>
            <a:r>
              <a:rPr lang="en-US" sz="2000" dirty="0"/>
              <a:t>/</a:t>
            </a:r>
            <a:r>
              <a:rPr lang="en-US" sz="2000" dirty="0" err="1"/>
              <a:t>bashrc</a:t>
            </a:r>
            <a:r>
              <a:rPr lang="en-US" sz="2000" dirty="0"/>
              <a:t> on interactive </a:t>
            </a:r>
            <a:r>
              <a:rPr lang="en-US" sz="2000" dirty="0" smtClean="0"/>
              <a:t>shells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MPI jobs start an interactive shell.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29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9494518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Conclusions: Lmod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Latest version: </a:t>
            </a:r>
            <a:r>
              <a:rPr lang="en-US" dirty="0">
                <a:hlinkClick r:id="rId2"/>
              </a:rPr>
              <a:t>https://</a:t>
            </a:r>
            <a:r>
              <a:rPr lang="en-US" dirty="0" smtClean="0">
                <a:hlinkClick r:id="rId2"/>
              </a:rPr>
              <a:t>github.com:TACC/Lmod.git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Stable version: </a:t>
            </a:r>
            <a:r>
              <a:rPr lang="en-US" dirty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lmod.sf.net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Documentation:  </a:t>
            </a:r>
            <a:r>
              <a:rPr lang="en-US" dirty="0">
                <a:hlinkClick r:id="rId4"/>
              </a:rPr>
              <a:t>http://</a:t>
            </a:r>
            <a:r>
              <a:rPr lang="en-US" dirty="0" smtClean="0">
                <a:hlinkClick r:id="rId4"/>
              </a:rPr>
              <a:t>lmod.readthedocs.org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 Mailing List:   </a:t>
            </a:r>
            <a:r>
              <a:rPr lang="en-US" dirty="0" smtClean="0">
                <a:hlinkClick r:id="rId5"/>
              </a:rPr>
              <a:t>lmod-users@lists.sourceforge.net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Join here: </a:t>
            </a:r>
            <a:r>
              <a:rPr lang="en-US" dirty="0">
                <a:hlinkClick r:id="rId6"/>
              </a:rPr>
              <a:t>https://</a:t>
            </a:r>
            <a:r>
              <a:rPr lang="en-US" dirty="0" smtClean="0">
                <a:hlinkClick r:id="rId6"/>
              </a:rPr>
              <a:t>lists.sourceforge.net/lists/listinfo/lmod-users</a:t>
            </a:r>
            <a:endParaRPr lang="en-US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33881177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b="1" dirty="0"/>
              <a:t>Bash Issues (II)</a:t>
            </a:r>
            <a:endParaRPr b="1"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1499017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Want module command to work in all </a:t>
            </a:r>
            <a:r>
              <a:rPr lang="en-US" sz="2000" dirty="0" smtClean="0"/>
              <a:t>shells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Want </a:t>
            </a:r>
            <a:r>
              <a:rPr lang="en-US" sz="2000" dirty="0" err="1"/>
              <a:t>stacksize</a:t>
            </a:r>
            <a:r>
              <a:rPr lang="en-US" sz="2000" dirty="0"/>
              <a:t> unlimited for MPI </a:t>
            </a:r>
            <a:r>
              <a:rPr lang="en-US" sz="2000" dirty="0" smtClean="0"/>
              <a:t>jobs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We patched bash to force it to source /</a:t>
            </a:r>
            <a:r>
              <a:rPr lang="en-US" sz="2000" dirty="0" err="1"/>
              <a:t>etc</a:t>
            </a:r>
            <a:r>
              <a:rPr lang="en-US" sz="2000" dirty="0"/>
              <a:t>/</a:t>
            </a:r>
            <a:r>
              <a:rPr lang="en-US" sz="2000" dirty="0" err="1"/>
              <a:t>tacc</a:t>
            </a:r>
            <a:r>
              <a:rPr lang="en-US" sz="2000" dirty="0"/>
              <a:t>/</a:t>
            </a:r>
            <a:r>
              <a:rPr lang="en-US" sz="2000" dirty="0" err="1"/>
              <a:t>bashrc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30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54864250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Bash Repair Choices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Switch users to Z shell</a:t>
            </a:r>
            <a:r>
              <a:rPr lang="en-US" sz="2000" dirty="0" smtClean="0"/>
              <a:t>?  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patch bash (see Lmod docs</a:t>
            </a:r>
            <a:r>
              <a:rPr lang="en-US" sz="2000" dirty="0" smtClean="0"/>
              <a:t>) 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Expect all users to source /</a:t>
            </a:r>
            <a:r>
              <a:rPr lang="en-US" sz="2000" dirty="0" err="1"/>
              <a:t>etc</a:t>
            </a:r>
            <a:r>
              <a:rPr lang="en-US" sz="2000" dirty="0"/>
              <a:t>/</a:t>
            </a:r>
            <a:r>
              <a:rPr lang="en-US" sz="2000" dirty="0" err="1"/>
              <a:t>bashrc</a:t>
            </a:r>
            <a:r>
              <a:rPr lang="en-US" sz="2000" dirty="0"/>
              <a:t> in ~</a:t>
            </a:r>
            <a:r>
              <a:rPr lang="en-US" sz="2000" dirty="0" smtClean="0"/>
              <a:t>/.</a:t>
            </a:r>
            <a:r>
              <a:rPr lang="en-US" sz="2000" dirty="0" err="1" smtClean="0"/>
              <a:t>bashrc</a:t>
            </a:r>
            <a:r>
              <a:rPr lang="en-US" sz="2000" dirty="0" smtClean="0"/>
              <a:t> 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Expect all users to start jobs with </a:t>
            </a:r>
            <a:r>
              <a:rPr lang="en-US" sz="2000" dirty="0" smtClean="0"/>
              <a:t>#!/</a:t>
            </a:r>
            <a:r>
              <a:rPr lang="en-US" sz="2000" dirty="0"/>
              <a:t>bin/bash </a:t>
            </a:r>
            <a:r>
              <a:rPr lang="en-US" sz="2000" dirty="0" smtClean="0"/>
              <a:t>-l</a:t>
            </a:r>
          </a:p>
          <a:p>
            <a:pPr>
              <a:lnSpc>
                <a:spcPct val="81000"/>
              </a:lnSpc>
            </a:pPr>
            <a:r>
              <a:rPr lang="en-US" sz="2000" dirty="0" smtClean="0"/>
              <a:t>I don’t trust all users to do the right thing ™</a:t>
            </a:r>
          </a:p>
          <a:p>
            <a:pPr>
              <a:lnSpc>
                <a:spcPct val="81000"/>
              </a:lnSpc>
            </a:pP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0935812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Keeping Software for Life of Cluster or Not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It is possible with a shared disk </a:t>
            </a:r>
            <a:r>
              <a:rPr lang="en-US" sz="2000" dirty="0" smtClean="0"/>
              <a:t>approach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You might want to hide older modules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70515170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Hidden modules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Sites have always hide modules by adding a leading </a:t>
            </a:r>
            <a:r>
              <a:rPr lang="en-US" sz="2000" dirty="0" smtClean="0"/>
              <a:t>dot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For example </a:t>
            </a:r>
            <a:r>
              <a:rPr lang="en-US" sz="2000" dirty="0" err="1"/>
              <a:t>gcc</a:t>
            </a:r>
            <a:r>
              <a:rPr lang="en-US" sz="2000" dirty="0"/>
              <a:t>/.</a:t>
            </a:r>
            <a:r>
              <a:rPr lang="en-US" sz="2000" dirty="0" smtClean="0"/>
              <a:t>6.3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Lmod 7 also allows for hidden module via </a:t>
            </a:r>
            <a:r>
              <a:rPr lang="en-US" sz="2000" dirty="0" smtClean="0"/>
              <a:t>MODULERC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system MODULERC or ~/.</a:t>
            </a:r>
            <a:r>
              <a:rPr lang="en-US" sz="2000" dirty="0" err="1"/>
              <a:t>modulerc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31541991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Using System MODULERC to hide modules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 smtClean="0"/>
              <a:t>In $MODULERCFILE or /app/</a:t>
            </a:r>
            <a:r>
              <a:rPr lang="en-US" sz="2000" dirty="0" err="1" smtClean="0"/>
              <a:t>lmod</a:t>
            </a:r>
            <a:r>
              <a:rPr lang="en-US" sz="2000" dirty="0" smtClean="0"/>
              <a:t>/</a:t>
            </a:r>
            <a:r>
              <a:rPr lang="en-US" sz="2000" dirty="0" err="1" smtClean="0"/>
              <a:t>etc</a:t>
            </a:r>
            <a:r>
              <a:rPr lang="en-US" sz="2000" dirty="0" smtClean="0"/>
              <a:t>/</a:t>
            </a:r>
            <a:r>
              <a:rPr lang="en-US" sz="2000" dirty="0" err="1" smtClean="0"/>
              <a:t>rc</a:t>
            </a:r>
            <a:r>
              <a:rPr lang="en-US" sz="2000" dirty="0" smtClean="0"/>
              <a:t>: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2000" dirty="0" smtClean="0"/>
              <a:t>       #%Module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2000" dirty="0" smtClean="0"/>
              <a:t>       </a:t>
            </a:r>
            <a:r>
              <a:rPr lang="en-US" sz="2000" dirty="0"/>
              <a:t>hide-version foo/3.2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7283699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Tracking Module Usage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Lmod makes it easy to track module usage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Lmod can be setup to send a tagged message to </a:t>
            </a:r>
            <a:r>
              <a:rPr lang="en-US" sz="2000" dirty="0" smtClean="0"/>
              <a:t>syslog</a:t>
            </a:r>
          </a:p>
          <a:p>
            <a:pPr>
              <a:lnSpc>
                <a:spcPct val="81000"/>
              </a:lnSpc>
            </a:pPr>
            <a:r>
              <a:rPr lang="en-US" sz="2000" dirty="0" err="1"/>
              <a:t>Rsyslog</a:t>
            </a:r>
            <a:r>
              <a:rPr lang="en-US" sz="2000" dirty="0"/>
              <a:t> can send tags to a separate file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See </a:t>
            </a:r>
            <a:r>
              <a:rPr lang="en-US" sz="2000" dirty="0" err="1" smtClean="0"/>
              <a:t>lmod</a:t>
            </a:r>
            <a:r>
              <a:rPr lang="en-US" sz="2000" dirty="0" smtClean="0"/>
              <a:t>/</a:t>
            </a:r>
            <a:r>
              <a:rPr lang="en-US" sz="2000" dirty="0" err="1" smtClean="0"/>
              <a:t>contrib</a:t>
            </a:r>
            <a:r>
              <a:rPr lang="en-US" sz="2000" dirty="0" smtClean="0"/>
              <a:t>/</a:t>
            </a:r>
            <a:r>
              <a:rPr lang="en-US" sz="2000" dirty="0" err="1" smtClean="0"/>
              <a:t>tracking_module_usage</a:t>
            </a:r>
            <a:r>
              <a:rPr lang="en-US" sz="2000" dirty="0" smtClean="0"/>
              <a:t>/* </a:t>
            </a:r>
            <a:r>
              <a:rPr lang="en-US" sz="2000" dirty="0"/>
              <a:t>for details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486767198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Usage counts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0" indent="0">
              <a:lnSpc>
                <a:spcPct val="81000"/>
              </a:lnSpc>
              <a:buNone/>
            </a:pP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$ </a:t>
            </a:r>
            <a:r>
              <a:rPr lang="mr-IN" sz="1600" dirty="0" err="1">
                <a:latin typeface="Courier" charset="0"/>
                <a:ea typeface="Courier" charset="0"/>
                <a:cs typeface="Courier" charset="0"/>
              </a:rPr>
              <a:t>analyzeLmodDB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 --</a:t>
            </a:r>
            <a:r>
              <a:rPr lang="mr-IN" sz="1600" dirty="0" err="1">
                <a:latin typeface="Courier" charset="0"/>
                <a:ea typeface="Courier" charset="0"/>
                <a:cs typeface="Courier" charset="0"/>
              </a:rPr>
              <a:t>sqlPattern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 '%</a:t>
            </a:r>
            <a:r>
              <a:rPr lang="mr-IN" sz="1600" dirty="0" err="1">
                <a:latin typeface="Courier" charset="0"/>
                <a:ea typeface="Courier" charset="0"/>
                <a:cs typeface="Courier" charset="0"/>
              </a:rPr>
              <a:t>fftw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%' --</a:t>
            </a:r>
            <a:r>
              <a:rPr lang="mr-IN" sz="1600" dirty="0" err="1">
                <a:latin typeface="Courier" charset="0"/>
                <a:ea typeface="Courier" charset="0"/>
                <a:cs typeface="Courier" charset="0"/>
              </a:rPr>
              <a:t>start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'2015-01-01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’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--</a:t>
            </a:r>
            <a:r>
              <a:rPr lang="mr-IN" sz="1600" dirty="0" err="1">
                <a:latin typeface="Courier" charset="0"/>
                <a:ea typeface="Courier" charset="0"/>
                <a:cs typeface="Courier" charset="0"/>
              </a:rPr>
              <a:t>end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 '2015-02-01'  </a:t>
            </a:r>
            <a:r>
              <a:rPr lang="mr-IN" sz="1600" dirty="0" err="1">
                <a:latin typeface="Courier" charset="0"/>
                <a:ea typeface="Courier" charset="0"/>
                <a:cs typeface="Courier" charset="0"/>
              </a:rPr>
              <a:t>counts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  </a:t>
            </a:r>
            <a:endParaRPr lang="en-US" sz="16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Module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mr-IN" sz="1600" dirty="0" err="1">
                <a:latin typeface="Courier" charset="0"/>
                <a:ea typeface="Courier" charset="0"/>
                <a:cs typeface="Courier" charset="0"/>
              </a:rPr>
              <a:t>path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                               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Distinct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Users</a:t>
            </a:r>
            <a:endParaRPr lang="en-US" sz="16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-----------                                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--------------    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apps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/intel13/mpich_3_2/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/fftw3/3.3.2             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151  /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apps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/intel13/mpich_3_2/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/fftw2/2.1.5              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62  /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apps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/intel13/impi_4_1/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/fftw3/3.3.2               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45  /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apps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/intel13/impi_4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_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1/</a:t>
            </a:r>
            <a:r>
              <a:rPr lang="mr-IN" sz="16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mr-IN" sz="1600" dirty="0" smtClean="0">
                <a:latin typeface="Courier" charset="0"/>
                <a:ea typeface="Courier" charset="0"/>
                <a:cs typeface="Courier" charset="0"/>
              </a:rPr>
              <a:t>/fftw2/2.1.5               </a:t>
            </a:r>
            <a:r>
              <a:rPr lang="mr-IN" sz="1600" dirty="0">
                <a:latin typeface="Courier" charset="0"/>
                <a:ea typeface="Courier" charset="0"/>
                <a:cs typeface="Courier" charset="0"/>
              </a:rPr>
              <a:t>19</a:t>
            </a:r>
            <a:endParaRPr lang="en-US" sz="1600" dirty="0" smtClean="0">
              <a:latin typeface="Courier" charset="0"/>
              <a:ea typeface="Courier" charset="0"/>
              <a:cs typeface="Courier" charset="0"/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124063941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Distinct Users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0" lvl="0" indent="0" defTabSz="914400">
              <a:lnSpc>
                <a:spcPct val="81000"/>
              </a:lnSpc>
              <a:spcBef>
                <a:spcPts val="0"/>
              </a:spcBef>
              <a:buSzTx/>
              <a:buNone/>
            </a:pP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$ ./</a:t>
            </a:r>
            <a:r>
              <a:rPr lang="en-US" sz="1800" dirty="0" err="1">
                <a:latin typeface="Courier" charset="0"/>
                <a:ea typeface="Courier" charset="0"/>
                <a:cs typeface="Courier" charset="0"/>
              </a:rPr>
              <a:t>analyzeLmodDB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 --</a:t>
            </a:r>
            <a:r>
              <a:rPr lang="en-US" sz="1800" dirty="0" err="1">
                <a:latin typeface="Courier" charset="0"/>
                <a:ea typeface="Courier" charset="0"/>
                <a:cs typeface="Courier" charset="0"/>
              </a:rPr>
              <a:t>sqlPattern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 '%/</a:t>
            </a:r>
            <a:r>
              <a:rPr lang="en-US" sz="1800" dirty="0" err="1">
                <a:latin typeface="Courier" charset="0"/>
                <a:ea typeface="Courier" charset="0"/>
                <a:cs typeface="Courier" charset="0"/>
              </a:rPr>
              <a:t>settarg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/%' 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username</a:t>
            </a:r>
          </a:p>
          <a:p>
            <a:pPr marL="0" lvl="0" indent="0" defTabSz="914400">
              <a:lnSpc>
                <a:spcPct val="81000"/>
              </a:lnSpc>
              <a:spcBef>
                <a:spcPts val="0"/>
              </a:spcBef>
              <a:buSzTx/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Module 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path            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       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User 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Name</a:t>
            </a:r>
          </a:p>
          <a:p>
            <a:pPr marL="0" lvl="0" indent="0" defTabSz="914400">
              <a:lnSpc>
                <a:spcPct val="81000"/>
              </a:lnSpc>
              <a:spcBef>
                <a:spcPts val="0"/>
              </a:spcBef>
              <a:buSzTx/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-----------                   ---------</a:t>
            </a:r>
          </a:p>
          <a:p>
            <a:pPr marL="0" lvl="0" indent="0" defTabSz="914400">
              <a:lnSpc>
                <a:spcPct val="81000"/>
              </a:lnSpc>
              <a:spcBef>
                <a:spcPts val="0"/>
              </a:spcBef>
              <a:buSzTx/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/apps/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settarg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/5.8      user1</a:t>
            </a:r>
          </a:p>
          <a:p>
            <a:pPr marL="0" lvl="0" indent="0" defTabSz="914400">
              <a:lnSpc>
                <a:spcPct val="81000"/>
              </a:lnSpc>
              <a:spcBef>
                <a:spcPts val="0"/>
              </a:spcBef>
              <a:buSzTx/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/apps/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settarg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/5.8      user2</a:t>
            </a:r>
          </a:p>
          <a:p>
            <a:pPr marL="0" lvl="0" indent="0" defTabSz="914400">
              <a:lnSpc>
                <a:spcPct val="81000"/>
              </a:lnSpc>
              <a:spcBef>
                <a:spcPts val="0"/>
              </a:spcBef>
              <a:buSzTx/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/apps/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settarg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/5.8      user3</a:t>
            </a:r>
          </a:p>
          <a:p>
            <a:pPr marL="0" lvl="0" indent="0" defTabSz="914400">
              <a:lnSpc>
                <a:spcPct val="81000"/>
              </a:lnSpc>
              <a:spcBef>
                <a:spcPts val="0"/>
              </a:spcBef>
              <a:buSzTx/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/apps/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settarg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/5.8.1    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mclay</a:t>
            </a:r>
            <a:endParaRPr lang="en-US" sz="1800" dirty="0" smtClean="0">
              <a:latin typeface="Courier" charset="0"/>
              <a:ea typeface="Courier" charset="0"/>
              <a:cs typeface="Courier" charset="0"/>
            </a:endParaRPr>
          </a:p>
          <a:p>
            <a:pPr marL="0" lvl="0" indent="0" defTabSz="914400">
              <a:lnSpc>
                <a:spcPct val="81000"/>
              </a:lnSpc>
              <a:spcBef>
                <a:spcPts val="0"/>
              </a:spcBef>
              <a:buSzTx/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/apps/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settarg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/5.9.1    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user5</a:t>
            </a:r>
            <a:endParaRPr lang="en-US" sz="1800" dirty="0" smtClean="0">
              <a:latin typeface="Courier" charset="0"/>
              <a:ea typeface="Courier" charset="0"/>
              <a:cs typeface="Courier" charset="0"/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37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21992306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Why does Lmod work at all?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The Environment is inherited from the parent </a:t>
            </a:r>
            <a:r>
              <a:rPr lang="en-US" sz="2000" dirty="0" smtClean="0"/>
              <a:t>process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Changes in the child's environment DOES NOT affect the </a:t>
            </a:r>
            <a:r>
              <a:rPr lang="en-US" sz="2000" dirty="0" smtClean="0"/>
              <a:t>parent's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So how could Lmod work at all?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44696752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The trick </a:t>
            </a:r>
            <a:r>
              <a:rPr lang="en-US" dirty="0" smtClean="0"/>
              <a:t>is: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The </a:t>
            </a:r>
            <a:r>
              <a:rPr lang="en-US" sz="2000" dirty="0" err="1" smtClean="0"/>
              <a:t>lmod</a:t>
            </a:r>
            <a:r>
              <a:rPr lang="en-US" sz="2000" dirty="0"/>
              <a:t> </a:t>
            </a:r>
            <a:r>
              <a:rPr lang="en-US" sz="2000" dirty="0" smtClean="0"/>
              <a:t>program </a:t>
            </a:r>
            <a:r>
              <a:rPr lang="en-US" sz="2000" dirty="0"/>
              <a:t>generates text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The module command </a:t>
            </a:r>
            <a:r>
              <a:rPr lang="en-US" sz="2000" dirty="0" err="1"/>
              <a:t>eval's</a:t>
            </a:r>
            <a:r>
              <a:rPr lang="en-US" sz="2000" dirty="0"/>
              <a:t> that text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 smtClean="0"/>
              <a:t>module () { </a:t>
            </a:r>
            <a:r>
              <a:rPr lang="en-US" sz="2000" dirty="0" err="1" smtClean="0"/>
              <a:t>eval</a:t>
            </a:r>
            <a:r>
              <a:rPr lang="en-US" sz="2000" dirty="0" smtClean="0"/>
              <a:t> $( $LMOD_CMD bash “$@”) ;}</a:t>
            </a: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39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07837404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What are Modules?	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Modules are the way sites provide optional software: MPI, </a:t>
            </a:r>
            <a:r>
              <a:rPr lang="en-US" dirty="0" smtClean="0"/>
              <a:t>Boost</a:t>
            </a:r>
            <a:r>
              <a:rPr lang="en-US" dirty="0"/>
              <a:t>, </a:t>
            </a:r>
            <a:r>
              <a:rPr lang="en-US" dirty="0" smtClean="0"/>
              <a:t>...</a:t>
            </a:r>
          </a:p>
          <a:p>
            <a:pPr>
              <a:lnSpc>
                <a:spcPct val="81000"/>
              </a:lnSpc>
            </a:pPr>
            <a:r>
              <a:rPr lang="en-US" dirty="0"/>
              <a:t>Modules add to PATH and set other </a:t>
            </a:r>
            <a:r>
              <a:rPr lang="en-US" dirty="0" err="1"/>
              <a:t>env</a:t>
            </a:r>
            <a:r>
              <a:rPr lang="en-US" dirty="0"/>
              <a:t>. </a:t>
            </a:r>
            <a:r>
              <a:rPr lang="en-US" dirty="0" err="1"/>
              <a:t>vars</a:t>
            </a:r>
            <a:r>
              <a:rPr lang="en-US" dirty="0"/>
              <a:t> for each </a:t>
            </a:r>
            <a:r>
              <a:rPr lang="en-US" dirty="0" smtClean="0"/>
              <a:t>package</a:t>
            </a:r>
          </a:p>
          <a:p>
            <a:pPr>
              <a:lnSpc>
                <a:spcPct val="81000"/>
              </a:lnSpc>
            </a:pPr>
            <a:r>
              <a:rPr lang="en-US" dirty="0"/>
              <a:t>Modules can be unloaded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 err="1"/>
              <a:t>Modulefiles</a:t>
            </a:r>
            <a:r>
              <a:rPr lang="en-US" dirty="0"/>
              <a:t> are in one file not one for each shell. (e.g. Compiler </a:t>
            </a:r>
            <a:r>
              <a:rPr lang="en-US" dirty="0" err="1"/>
              <a:t>init</a:t>
            </a:r>
            <a:r>
              <a:rPr lang="en-US" dirty="0"/>
              <a:t> scripts</a:t>
            </a:r>
            <a:r>
              <a:rPr lang="en-US" dirty="0" smtClean="0"/>
              <a:t>)</a:t>
            </a:r>
          </a:p>
          <a:p>
            <a:pPr>
              <a:lnSpc>
                <a:spcPct val="81000"/>
              </a:lnSpc>
            </a:pP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95495989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Why is this important?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It's a useful trick to </a:t>
            </a:r>
            <a:r>
              <a:rPr lang="en-US" sz="2000" dirty="0" smtClean="0"/>
              <a:t>know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Debugging </a:t>
            </a:r>
            <a:r>
              <a:rPr lang="en-US" sz="2000" dirty="0" err="1"/>
              <a:t>Modulefiles</a:t>
            </a:r>
            <a:r>
              <a:rPr lang="en-US" sz="2000" dirty="0" smtClean="0"/>
              <a:t>:</a:t>
            </a:r>
          </a:p>
          <a:p>
            <a:pPr>
              <a:lnSpc>
                <a:spcPct val="81000"/>
              </a:lnSpc>
            </a:pPr>
            <a:r>
              <a:rPr lang="en-US" sz="2000" dirty="0" smtClean="0"/>
              <a:t>$LMOD_CMD bash load </a:t>
            </a:r>
            <a:r>
              <a:rPr lang="en-US" sz="2000" dirty="0" smtClean="0">
                <a:solidFill>
                  <a:srgbClr val="FF0000"/>
                </a:solidFill>
              </a:rPr>
              <a:t>module </a:t>
            </a:r>
            <a:r>
              <a:rPr lang="en-US" sz="2000" dirty="0" smtClean="0">
                <a:solidFill>
                  <a:schemeClr val="tx1"/>
                </a:solidFill>
              </a:rPr>
              <a:t>2&gt; /dev/null &gt; </a:t>
            </a:r>
            <a:r>
              <a:rPr lang="en-US" sz="2000" dirty="0" err="1" smtClean="0">
                <a:solidFill>
                  <a:schemeClr val="tx1"/>
                </a:solidFill>
              </a:rPr>
              <a:t>stdout.txt</a:t>
            </a:r>
            <a:endParaRPr lang="en-US" sz="2000" dirty="0" smtClean="0">
              <a:solidFill>
                <a:schemeClr val="tx1"/>
              </a:solidFill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40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618110896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Tracing Lmod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398426"/>
            <a:ext cx="8001000" cy="289310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A new feature of Lmod 7.4.4</a:t>
            </a:r>
            <a:r>
              <a:rPr lang="en-US" sz="2000" dirty="0" smtClean="0"/>
              <a:t>+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module -T </a:t>
            </a:r>
            <a:r>
              <a:rPr lang="en-US" sz="2000" dirty="0" smtClean="0"/>
              <a:t>...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export </a:t>
            </a:r>
            <a:r>
              <a:rPr lang="en-US" sz="2000" dirty="0" smtClean="0"/>
              <a:t>LMOD_TRACING=yes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Can trace loads and how restores work.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004407111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How to trace Lmod startup behavior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201333"/>
            <a:ext cx="7735711" cy="2390529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How do you trace module commands in /</a:t>
            </a:r>
            <a:r>
              <a:rPr lang="en-US" sz="2000" dirty="0" err="1"/>
              <a:t>etc</a:t>
            </a:r>
            <a:r>
              <a:rPr lang="en-US" sz="2000" dirty="0"/>
              <a:t>/</a:t>
            </a:r>
            <a:r>
              <a:rPr lang="en-US" sz="2000" dirty="0" err="1"/>
              <a:t>profile.d</a:t>
            </a:r>
            <a:r>
              <a:rPr lang="en-US" sz="2000" dirty="0"/>
              <a:t>/*.</a:t>
            </a:r>
            <a:r>
              <a:rPr lang="en-US" sz="2000" dirty="0" err="1"/>
              <a:t>sh</a:t>
            </a:r>
            <a:r>
              <a:rPr lang="en-US" sz="2000" dirty="0" smtClean="0"/>
              <a:t>?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Could modify /</a:t>
            </a:r>
            <a:r>
              <a:rPr lang="en-US" sz="2000" dirty="0" err="1" smtClean="0"/>
              <a:t>etc</a:t>
            </a:r>
            <a:r>
              <a:rPr lang="en-US" sz="2000" dirty="0" smtClean="0"/>
              <a:t>/</a:t>
            </a:r>
            <a:r>
              <a:rPr lang="en-US" sz="2000" dirty="0" err="1" smtClean="0"/>
              <a:t>profile.d</a:t>
            </a:r>
            <a:r>
              <a:rPr lang="en-US" sz="2000" dirty="0" smtClean="0"/>
              <a:t>/z99_StdEnv.sh </a:t>
            </a:r>
            <a:r>
              <a:rPr lang="en-US" sz="2000" dirty="0"/>
              <a:t>to turn on      </a:t>
            </a:r>
            <a:r>
              <a:rPr lang="en-US" sz="2000" dirty="0" smtClean="0"/>
              <a:t>LMOD_TRACING </a:t>
            </a:r>
            <a:r>
              <a:rPr lang="en-US" sz="2000" dirty="0"/>
              <a:t>for a particular user. UGH</a:t>
            </a:r>
            <a:r>
              <a:rPr lang="en-US" sz="2000" dirty="0" smtClean="0"/>
              <a:t>!</a:t>
            </a:r>
          </a:p>
          <a:p>
            <a:pPr>
              <a:lnSpc>
                <a:spcPct val="81000"/>
              </a:lnSpc>
            </a:pPr>
            <a:r>
              <a:rPr lang="en-US" sz="2000" dirty="0" smtClean="0"/>
              <a:t>Install SHELL STARTUP DEBUG package instead</a:t>
            </a: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421057632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SHELL STARTUP </a:t>
            </a:r>
            <a:r>
              <a:rPr lang="en-US" dirty="0" smtClean="0"/>
              <a:t>DEBUG Package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215346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Install from </a:t>
            </a:r>
            <a:r>
              <a:rPr lang="en-US" sz="2000" dirty="0" err="1" smtClean="0"/>
              <a:t>shellstartupdebug.sf.net</a:t>
            </a:r>
            <a:endParaRPr lang="en-US" sz="2000" dirty="0" smtClean="0"/>
          </a:p>
          <a:p>
            <a:pPr>
              <a:lnSpc>
                <a:spcPct val="81000"/>
              </a:lnSpc>
            </a:pPr>
            <a:r>
              <a:rPr lang="en-US" sz="2000" dirty="0"/>
              <a:t>Tracks startup behavior of /</a:t>
            </a:r>
            <a:r>
              <a:rPr lang="en-US" sz="2000" dirty="0" err="1"/>
              <a:t>etc</a:t>
            </a:r>
            <a:r>
              <a:rPr lang="en-US" sz="2000" dirty="0"/>
              <a:t>/</a:t>
            </a:r>
            <a:r>
              <a:rPr lang="en-US" sz="2000" dirty="0" err="1"/>
              <a:t>profile.d</a:t>
            </a:r>
            <a:r>
              <a:rPr lang="en-US" sz="2000" dirty="0"/>
              <a:t>/*.</a:t>
            </a:r>
            <a:r>
              <a:rPr lang="en-US" sz="2000" dirty="0" err="1" smtClean="0"/>
              <a:t>sh</a:t>
            </a:r>
            <a:endParaRPr lang="en-US" sz="2000" dirty="0"/>
          </a:p>
          <a:p>
            <a:pPr>
              <a:lnSpc>
                <a:spcPct val="81000"/>
              </a:lnSpc>
            </a:pPr>
            <a:r>
              <a:rPr lang="en-US" sz="2000" dirty="0"/>
              <a:t>Allows for the setting of </a:t>
            </a:r>
            <a:r>
              <a:rPr lang="en-US" sz="2000" dirty="0" err="1"/>
              <a:t>env</a:t>
            </a:r>
            <a:r>
              <a:rPr lang="en-US" sz="2000" dirty="0"/>
              <a:t>. </a:t>
            </a:r>
            <a:r>
              <a:rPr lang="en-US" sz="2000" dirty="0" err="1"/>
              <a:t>vars</a:t>
            </a:r>
            <a:r>
              <a:rPr lang="en-US" sz="2000" dirty="0"/>
              <a:t> before </a:t>
            </a:r>
            <a:r>
              <a:rPr lang="en-US" sz="2000" dirty="0" smtClean="0"/>
              <a:t> </a:t>
            </a:r>
            <a:r>
              <a:rPr lang="en-US" sz="2000" dirty="0"/>
              <a:t>/</a:t>
            </a:r>
            <a:r>
              <a:rPr lang="en-US" sz="2000" dirty="0" err="1"/>
              <a:t>etc</a:t>
            </a:r>
            <a:r>
              <a:rPr lang="en-US" sz="2000" dirty="0"/>
              <a:t>/</a:t>
            </a:r>
            <a:r>
              <a:rPr lang="en-US" sz="2000" dirty="0" err="1"/>
              <a:t>profile.d</a:t>
            </a:r>
            <a:r>
              <a:rPr lang="en-US" sz="2000" dirty="0"/>
              <a:t>/*.</a:t>
            </a:r>
            <a:r>
              <a:rPr lang="en-US" sz="2000" dirty="0" err="1"/>
              <a:t>sh</a:t>
            </a:r>
            <a:r>
              <a:rPr lang="en-US" sz="2000" dirty="0"/>
              <a:t> is sourced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Requires modifying /</a:t>
            </a:r>
            <a:r>
              <a:rPr lang="en-US" sz="2000" dirty="0" err="1"/>
              <a:t>etc</a:t>
            </a:r>
            <a:r>
              <a:rPr lang="en-US" sz="2000" dirty="0"/>
              <a:t>/</a:t>
            </a:r>
            <a:r>
              <a:rPr lang="en-US" sz="2000" dirty="0" err="1"/>
              <a:t>bashrc</a:t>
            </a:r>
            <a:r>
              <a:rPr lang="en-US" sz="2000" dirty="0"/>
              <a:t> ...</a:t>
            </a: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54998273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SHELL STARTUP DEBUG (II)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3127022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export </a:t>
            </a:r>
            <a:r>
              <a:rPr lang="en-US" sz="2000" dirty="0" smtClean="0"/>
              <a:t>SHELL_STARTUP_DEBUG=1 </a:t>
            </a:r>
            <a:r>
              <a:rPr lang="en-US" sz="2000" dirty="0"/>
              <a:t>(in ~</a:t>
            </a:r>
            <a:r>
              <a:rPr lang="en-US" sz="2000" dirty="0" smtClean="0"/>
              <a:t>/.</a:t>
            </a:r>
            <a:r>
              <a:rPr lang="en-US" sz="2000" dirty="0" err="1"/>
              <a:t>init.sh</a:t>
            </a:r>
            <a:r>
              <a:rPr lang="en-US" sz="2000" dirty="0" smtClean="0"/>
              <a:t>)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Example </a:t>
            </a:r>
            <a:r>
              <a:rPr lang="en-US" sz="2000" dirty="0" smtClean="0"/>
              <a:t>output: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20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2000" dirty="0" err="1" smtClean="0">
                <a:latin typeface="Courier" charset="0"/>
                <a:ea typeface="Courier" charset="0"/>
                <a:cs typeface="Courier" charset="0"/>
              </a:rPr>
              <a:t>etc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2000" dirty="0" err="1" smtClean="0">
                <a:latin typeface="Courier" charset="0"/>
                <a:ea typeface="Courier" charset="0"/>
                <a:cs typeface="Courier" charset="0"/>
              </a:rPr>
              <a:t>profile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{</a:t>
            </a:r>
            <a:endParaRPr lang="en-US" sz="20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      </a:t>
            </a:r>
            <a:r>
              <a:rPr lang="mr-IN" sz="20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2000" dirty="0" err="1" smtClean="0">
                <a:latin typeface="Courier" charset="0"/>
                <a:ea typeface="Courier" charset="0"/>
                <a:cs typeface="Courier" charset="0"/>
              </a:rPr>
              <a:t>etc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2000" dirty="0" err="1" smtClean="0">
                <a:latin typeface="Courier" charset="0"/>
                <a:ea typeface="Courier" charset="0"/>
                <a:cs typeface="Courier" charset="0"/>
              </a:rPr>
              <a:t>profile.d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/z00_lmod.sh{</a:t>
            </a:r>
            <a:endParaRPr lang="en-US" sz="20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      } </a:t>
            </a:r>
            <a:r>
              <a:rPr lang="mr-IN" sz="2000" dirty="0">
                <a:latin typeface="Courier" charset="0"/>
                <a:ea typeface="Courier" charset="0"/>
                <a:cs typeface="Courier" charset="0"/>
              </a:rPr>
              <a:t>Time = 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0.0770</a:t>
            </a:r>
            <a:endParaRPr lang="en-US" sz="20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      </a:t>
            </a:r>
            <a:r>
              <a:rPr lang="mr-IN" sz="20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2000" dirty="0" err="1" smtClean="0">
                <a:latin typeface="Courier" charset="0"/>
                <a:ea typeface="Courier" charset="0"/>
                <a:cs typeface="Courier" charset="0"/>
              </a:rPr>
              <a:t>etc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2000" dirty="0" err="1" smtClean="0">
                <a:latin typeface="Courier" charset="0"/>
                <a:ea typeface="Courier" charset="0"/>
                <a:cs typeface="Courier" charset="0"/>
              </a:rPr>
              <a:t>profile.d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/z99_StdEnv.sh{</a:t>
            </a:r>
            <a:endParaRPr lang="en-US" sz="20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      } </a:t>
            </a:r>
            <a:r>
              <a:rPr lang="mr-IN" sz="2000" dirty="0">
                <a:latin typeface="Courier" charset="0"/>
                <a:ea typeface="Courier" charset="0"/>
                <a:cs typeface="Courier" charset="0"/>
              </a:rPr>
              <a:t>Time = 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0.2067</a:t>
            </a:r>
            <a:endParaRPr lang="en-US" sz="20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      </a:t>
            </a:r>
            <a:r>
              <a:rPr lang="mr-IN" sz="20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2000" dirty="0" err="1" smtClean="0">
                <a:latin typeface="Courier" charset="0"/>
                <a:ea typeface="Courier" charset="0"/>
                <a:cs typeface="Courier" charset="0"/>
              </a:rPr>
              <a:t>etc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2000" dirty="0" err="1" smtClean="0">
                <a:latin typeface="Courier" charset="0"/>
                <a:ea typeface="Courier" charset="0"/>
                <a:cs typeface="Courier" charset="0"/>
              </a:rPr>
              <a:t>bash.bashrc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{</a:t>
            </a:r>
            <a:endParaRPr lang="en-US" sz="20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      } </a:t>
            </a:r>
            <a:r>
              <a:rPr lang="mr-IN" sz="2000" dirty="0">
                <a:latin typeface="Courier" charset="0"/>
                <a:ea typeface="Courier" charset="0"/>
                <a:cs typeface="Courier" charset="0"/>
              </a:rPr>
              <a:t>Time = </a:t>
            </a: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0.2338</a:t>
            </a:r>
            <a:endParaRPr lang="en-US" sz="20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2000" dirty="0" smtClean="0">
                <a:latin typeface="Courier" charset="0"/>
                <a:ea typeface="Courier" charset="0"/>
                <a:cs typeface="Courier" charset="0"/>
              </a:rPr>
              <a:t>  } </a:t>
            </a:r>
            <a:r>
              <a:rPr lang="mr-IN" sz="2000" dirty="0">
                <a:latin typeface="Courier" charset="0"/>
                <a:ea typeface="Courier" charset="0"/>
                <a:cs typeface="Courier" charset="0"/>
              </a:rPr>
              <a:t>Time = 0.3156</a:t>
            </a:r>
            <a:endParaRPr lang="en-US" sz="2000" dirty="0" smtClean="0">
              <a:latin typeface="Courier" charset="0"/>
              <a:ea typeface="Courier" charset="0"/>
              <a:cs typeface="Courier" charset="0"/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0783736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SHELL STARTUP DEBUG and </a:t>
            </a:r>
            <a:r>
              <a:rPr lang="en-US" dirty="0" smtClean="0"/>
              <a:t>LMOD_TRACING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399"/>
            <a:ext cx="8001000" cy="3183467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Put </a:t>
            </a:r>
            <a:r>
              <a:rPr lang="en-US" sz="2000" dirty="0">
                <a:solidFill>
                  <a:srgbClr val="FF0000"/>
                </a:solidFill>
                <a:latin typeface="Courier" charset="0"/>
                <a:ea typeface="Courier" charset="0"/>
                <a:cs typeface="Courier" charset="0"/>
              </a:rPr>
              <a:t>export </a:t>
            </a:r>
            <a:r>
              <a:rPr lang="en-US" sz="2000" dirty="0" smtClean="0">
                <a:solidFill>
                  <a:srgbClr val="FF0000"/>
                </a:solidFill>
                <a:latin typeface="Courier" charset="0"/>
                <a:ea typeface="Courier" charset="0"/>
                <a:cs typeface="Courier" charset="0"/>
              </a:rPr>
              <a:t>LMOD_TRACING=yes </a:t>
            </a:r>
            <a:r>
              <a:rPr lang="en-US" sz="2000" dirty="0"/>
              <a:t>in </a:t>
            </a:r>
            <a:r>
              <a:rPr lang="en-US" sz="2000" dirty="0" smtClean="0"/>
              <a:t>~/.</a:t>
            </a:r>
            <a:r>
              <a:rPr lang="en-US" sz="2000" dirty="0" err="1" smtClean="0"/>
              <a:t>init.sh</a:t>
            </a:r>
            <a:endParaRPr lang="en-US" sz="2000" dirty="0" smtClean="0"/>
          </a:p>
          <a:p>
            <a:pPr>
              <a:lnSpc>
                <a:spcPct val="81000"/>
              </a:lnSpc>
            </a:pPr>
            <a:r>
              <a:rPr lang="en-US" sz="2000" dirty="0"/>
              <a:t>Track Lmod startup </a:t>
            </a:r>
            <a:r>
              <a:rPr lang="en-US" sz="2000" dirty="0" smtClean="0"/>
              <a:t>issues:</a:t>
            </a:r>
          </a:p>
          <a:p>
            <a:pPr marL="0" indent="0">
              <a:lnSpc>
                <a:spcPct val="81000"/>
              </a:lnSpc>
              <a:buNone/>
            </a:pPr>
            <a:endParaRPr lang="en-US" sz="2000" dirty="0" smtClean="0"/>
          </a:p>
          <a:p>
            <a:pPr marL="0" indent="0">
              <a:lnSpc>
                <a:spcPct val="81000"/>
              </a:lnSpc>
              <a:buNone/>
            </a:pP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running: module --initial\_load 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restore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Using 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collection:      /home/user/.</a:t>
            </a:r>
            <a:r>
              <a:rPr lang="en-US" sz="1600" dirty="0" err="1" smtClean="0">
                <a:latin typeface="Courier" charset="0"/>
                <a:ea typeface="Courier" charset="0"/>
                <a:cs typeface="Courier" charset="0"/>
              </a:rPr>
              <a:t>lmod.d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/default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Setting MODULEPATH to: /apps/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/Darwin:/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apps/</a:t>
            </a:r>
            <a:r>
              <a:rPr lang="en-US" sz="16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/Core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Loading: 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unix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 (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fn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: /apps/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/Core/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unix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unix.lua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)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Loading: 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 (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fn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: /apps/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/Darwin/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/5.2.lua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)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Loading: 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StdEnv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 (</a:t>
            </a:r>
            <a:r>
              <a:rPr lang="en-US" sz="1600" dirty="0" err="1">
                <a:latin typeface="Courier" charset="0"/>
                <a:ea typeface="Courier" charset="0"/>
                <a:cs typeface="Courier" charset="0"/>
              </a:rPr>
              <a:t>fn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: /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apps/</a:t>
            </a:r>
            <a:r>
              <a:rPr lang="en-US" sz="1600" dirty="0" err="1" smtClean="0">
                <a:latin typeface="Courier" charset="0"/>
                <a:ea typeface="Courier" charset="0"/>
                <a:cs typeface="Courier" charset="0"/>
              </a:rPr>
              <a:t>mfiles</a:t>
            </a:r>
            <a:r>
              <a:rPr lang="en-US" sz="1600" dirty="0" smtClean="0">
                <a:latin typeface="Courier" charset="0"/>
                <a:ea typeface="Courier" charset="0"/>
                <a:cs typeface="Courier" charset="0"/>
              </a:rPr>
              <a:t>/Core/</a:t>
            </a:r>
            <a:r>
              <a:rPr lang="en-US" sz="1600" dirty="0" err="1" smtClean="0">
                <a:latin typeface="Courier" charset="0"/>
                <a:ea typeface="Courier" charset="0"/>
                <a:cs typeface="Courier" charset="0"/>
              </a:rPr>
              <a:t>StdEnv.lua</a:t>
            </a:r>
            <a:r>
              <a:rPr lang="en-US" sz="1600" dirty="0">
                <a:latin typeface="Courier" charset="0"/>
                <a:ea typeface="Courier" charset="0"/>
                <a:cs typeface="Courier" charset="0"/>
              </a:rPr>
              <a:t>)</a:t>
            </a:r>
            <a:endParaRPr lang="en-US" sz="1600" dirty="0" smtClean="0">
              <a:latin typeface="Courier" charset="0"/>
              <a:ea typeface="Courier" charset="0"/>
              <a:cs typeface="Courier" charset="0"/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902275978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Advanced Topics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215346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 smtClean="0"/>
              <a:t>ml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Spider </a:t>
            </a:r>
            <a:r>
              <a:rPr lang="en-US" sz="2000" dirty="0" smtClean="0"/>
              <a:t>Cache</a:t>
            </a:r>
          </a:p>
          <a:p>
            <a:pPr>
              <a:lnSpc>
                <a:spcPct val="81000"/>
              </a:lnSpc>
            </a:pPr>
            <a:r>
              <a:rPr lang="en-US" sz="2000" dirty="0" err="1"/>
              <a:t>Modulefiles</a:t>
            </a:r>
            <a:r>
              <a:rPr lang="en-US" sz="2000" dirty="0"/>
              <a:t> can have </a:t>
            </a:r>
            <a:r>
              <a:rPr lang="en-US" sz="2000" dirty="0" smtClean="0"/>
              <a:t>properties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New functions </a:t>
            </a:r>
            <a:r>
              <a:rPr lang="en-US" sz="2000" dirty="0" err="1"/>
              <a:t>pushenv</a:t>
            </a:r>
            <a:r>
              <a:rPr lang="en-US" sz="2000" dirty="0" smtClean="0"/>
              <a:t>()</a:t>
            </a:r>
          </a:p>
          <a:p>
            <a:pPr>
              <a:lnSpc>
                <a:spcPct val="81000"/>
              </a:lnSpc>
            </a:pPr>
            <a:r>
              <a:rPr lang="en-US" sz="2000" dirty="0" err="1"/>
              <a:t>SitePackage.lua</a:t>
            </a:r>
            <a:r>
              <a:rPr lang="en-US" sz="2000" dirty="0"/>
              <a:t> and hooks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96330935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ml 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2991556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I have trouble typing ``module</a:t>
            </a:r>
            <a:r>
              <a:rPr lang="en-US" sz="2000" dirty="0" smtClean="0"/>
              <a:t>'’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Needed a </a:t>
            </a:r>
            <a:r>
              <a:rPr lang="en-US" sz="2000" dirty="0" smtClean="0"/>
              <a:t>shortcut program not an alias.</a:t>
            </a:r>
          </a:p>
          <a:p>
            <a:pPr>
              <a:lnSpc>
                <a:spcPct val="81000"/>
              </a:lnSpc>
            </a:pPr>
            <a:r>
              <a:rPr lang="en-US" sz="2000" dirty="0" smtClean="0"/>
              <a:t>ml was born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ml </a:t>
            </a:r>
            <a:r>
              <a:rPr lang="en-US" sz="2000" dirty="0" smtClean="0"/>
              <a:t>-&gt; </a:t>
            </a:r>
            <a:r>
              <a:rPr lang="en-US" sz="2000" dirty="0"/>
              <a:t>module </a:t>
            </a:r>
            <a:r>
              <a:rPr lang="en-US" sz="2000" dirty="0" smtClean="0"/>
              <a:t>list</a:t>
            </a:r>
          </a:p>
          <a:p>
            <a:pPr>
              <a:lnSpc>
                <a:spcPct val="81000"/>
              </a:lnSpc>
            </a:pPr>
            <a:r>
              <a:rPr lang="en-US" sz="2000" dirty="0" smtClean="0"/>
              <a:t>ml </a:t>
            </a:r>
            <a:r>
              <a:rPr lang="en-US" sz="2000" dirty="0" smtClean="0">
                <a:solidFill>
                  <a:srgbClr val="FF0000"/>
                </a:solidFill>
              </a:rPr>
              <a:t>name </a:t>
            </a:r>
            <a:r>
              <a:rPr lang="en-US" sz="2000" dirty="0" smtClean="0">
                <a:solidFill>
                  <a:schemeClr val="tx1"/>
                </a:solidFill>
              </a:rPr>
              <a:t>-&gt; module load </a:t>
            </a:r>
            <a:r>
              <a:rPr lang="en-US" sz="2000" dirty="0" smtClean="0">
                <a:solidFill>
                  <a:srgbClr val="FF0000"/>
                </a:solidFill>
              </a:rPr>
              <a:t>name</a:t>
            </a:r>
          </a:p>
          <a:p>
            <a:pPr>
              <a:lnSpc>
                <a:spcPct val="81000"/>
              </a:lnSpc>
            </a:pPr>
            <a:r>
              <a:rPr lang="en-US" sz="2000" dirty="0" smtClean="0">
                <a:solidFill>
                  <a:schemeClr val="tx1"/>
                </a:solidFill>
              </a:rPr>
              <a:t>ml </a:t>
            </a:r>
            <a:r>
              <a:rPr lang="mr-IN" sz="2000" dirty="0" smtClean="0">
                <a:solidFill>
                  <a:schemeClr val="tx1"/>
                </a:solidFill>
              </a:rPr>
              <a:t>–</a:t>
            </a:r>
            <a:r>
              <a:rPr lang="en-US" sz="2000" dirty="0" smtClean="0">
                <a:solidFill>
                  <a:schemeClr val="tx1"/>
                </a:solidFill>
              </a:rPr>
              <a:t>a b </a:t>
            </a:r>
            <a:r>
              <a:rPr lang="mr-IN" sz="2000" dirty="0" smtClean="0">
                <a:solidFill>
                  <a:schemeClr val="tx1"/>
                </a:solidFill>
              </a:rPr>
              <a:t>–</a:t>
            </a:r>
            <a:r>
              <a:rPr lang="en-US" sz="2000" dirty="0" smtClean="0">
                <a:solidFill>
                  <a:schemeClr val="tx1"/>
                </a:solidFill>
              </a:rPr>
              <a:t>c d -&gt; module unload a c; module load b d</a:t>
            </a:r>
          </a:p>
          <a:p>
            <a:pPr>
              <a:lnSpc>
                <a:spcPct val="81000"/>
              </a:lnSpc>
            </a:pPr>
            <a:r>
              <a:rPr lang="en-US" sz="2000" dirty="0" smtClean="0">
                <a:solidFill>
                  <a:schemeClr val="tx1"/>
                </a:solidFill>
              </a:rPr>
              <a:t>ml </a:t>
            </a:r>
            <a:r>
              <a:rPr lang="en-US" sz="2000" dirty="0" err="1" smtClean="0">
                <a:solidFill>
                  <a:schemeClr val="tx1"/>
                </a:solidFill>
              </a:rPr>
              <a:t>av</a:t>
            </a:r>
            <a:r>
              <a:rPr lang="en-US" sz="2000" dirty="0" smtClean="0">
                <a:solidFill>
                  <a:schemeClr val="tx1"/>
                </a:solidFill>
              </a:rPr>
              <a:t> -&gt; module avail</a:t>
            </a:r>
          </a:p>
          <a:p>
            <a:pPr>
              <a:lnSpc>
                <a:spcPct val="81000"/>
              </a:lnSpc>
            </a:pPr>
            <a:r>
              <a:rPr lang="en-US" sz="2000" dirty="0" smtClean="0">
                <a:solidFill>
                  <a:schemeClr val="tx1"/>
                </a:solidFill>
              </a:rPr>
              <a:t>ml spider -&gt; module spider</a:t>
            </a:r>
            <a:endParaRPr lang="en-US" sz="2000" dirty="0">
              <a:solidFill>
                <a:schemeClr val="tx1"/>
              </a:solidFill>
            </a:endParaRPr>
          </a:p>
          <a:p>
            <a:pPr>
              <a:lnSpc>
                <a:spcPct val="81000"/>
              </a:lnSpc>
            </a:pPr>
            <a:endParaRPr lang="en-US" sz="2000" dirty="0" smtClean="0">
              <a:solidFill>
                <a:schemeClr val="tx1"/>
              </a:solidFill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47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5412694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Spider Cache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215346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Lmod has to know what </a:t>
            </a:r>
            <a:r>
              <a:rPr lang="en-US" sz="2000" dirty="0" err="1"/>
              <a:t>modulefiles</a:t>
            </a:r>
            <a:r>
              <a:rPr lang="en-US" sz="2000" dirty="0"/>
              <a:t> are in </a:t>
            </a:r>
            <a:r>
              <a:rPr lang="en-US" sz="2000" dirty="0" smtClean="0"/>
              <a:t>MODULEPATH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It walks the directories in MODULEPATH every time</a:t>
            </a:r>
            <a:r>
              <a:rPr lang="en-US" sz="2000" dirty="0" smtClean="0"/>
              <a:t>!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Or you can have system spider cache to speed things </a:t>
            </a:r>
            <a:r>
              <a:rPr lang="en-US" sz="2000" dirty="0" smtClean="0"/>
              <a:t>up</a:t>
            </a:r>
          </a:p>
          <a:p>
            <a:pPr>
              <a:lnSpc>
                <a:spcPct val="81000"/>
              </a:lnSpc>
            </a:pPr>
            <a:r>
              <a:rPr lang="en-US" sz="2000" dirty="0" smtClean="0"/>
              <a:t>https://</a:t>
            </a:r>
            <a:r>
              <a:rPr lang="en-US" sz="2000" dirty="0" err="1" smtClean="0"/>
              <a:t>lmod.readthedocs.io</a:t>
            </a:r>
            <a:r>
              <a:rPr lang="en-US" sz="2000" dirty="0" smtClean="0"/>
              <a:t>/</a:t>
            </a:r>
            <a:r>
              <a:rPr lang="en-US" sz="2000" dirty="0" err="1" smtClean="0"/>
              <a:t>en</a:t>
            </a:r>
            <a:r>
              <a:rPr lang="en-US" sz="2000" dirty="0" smtClean="0"/>
              <a:t>/latest/130_spider_cache.html </a:t>
            </a:r>
            <a:r>
              <a:rPr lang="en-US" sz="2000" dirty="0"/>
              <a:t>for      details.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5955250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Spider Cache Advantages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094" y="2460978"/>
            <a:ext cx="8001000" cy="215346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The spider cache speeds up avail and spider </a:t>
            </a:r>
            <a:r>
              <a:rPr lang="en-US" sz="2000" dirty="0" smtClean="0"/>
              <a:t>greatly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All system </a:t>
            </a:r>
            <a:r>
              <a:rPr lang="en-US" sz="2000" dirty="0" err="1"/>
              <a:t>modulefiles</a:t>
            </a:r>
            <a:r>
              <a:rPr lang="en-US" sz="2000" dirty="0"/>
              <a:t> have been read, properties </a:t>
            </a:r>
            <a:r>
              <a:rPr lang="en-US" sz="2000" dirty="0" smtClean="0"/>
              <a:t>determined</a:t>
            </a:r>
          </a:p>
          <a:p>
            <a:pPr>
              <a:lnSpc>
                <a:spcPct val="81000"/>
              </a:lnSpc>
            </a:pPr>
            <a:r>
              <a:rPr lang="en-US" sz="2000" dirty="0" err="1"/>
              <a:t>Lua</a:t>
            </a:r>
            <a:r>
              <a:rPr lang="en-US" sz="2000" dirty="0"/>
              <a:t> is quite fast and reading and interpreting a single </a:t>
            </a:r>
            <a:r>
              <a:rPr lang="en-US" sz="2000" dirty="0" smtClean="0"/>
              <a:t>file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This is preferable to walking the directory tree and reading </a:t>
            </a:r>
            <a:r>
              <a:rPr lang="en-US" sz="2000" dirty="0" smtClean="0"/>
              <a:t>every module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Why is every module file read: </a:t>
            </a:r>
            <a:r>
              <a:rPr lang="en-US" sz="2000" dirty="0" smtClean="0"/>
              <a:t>properties</a:t>
            </a: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49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568027708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What is Lmod?	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A modern replacement for a tried and true concept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The guiding principal: ``Make life easier w/o getting </a:t>
            </a:r>
            <a:r>
              <a:rPr lang="en-US" dirty="0" smtClean="0"/>
              <a:t>in </a:t>
            </a:r>
            <a:r>
              <a:rPr lang="en-US" dirty="0"/>
              <a:t>the way</a:t>
            </a:r>
            <a:r>
              <a:rPr lang="en-US" dirty="0" smtClean="0"/>
              <a:t>.'’</a:t>
            </a:r>
          </a:p>
          <a:p>
            <a:pPr>
              <a:lnSpc>
                <a:spcPct val="81000"/>
              </a:lnSpc>
            </a:pPr>
            <a:r>
              <a:rPr lang="en-US" dirty="0"/>
              <a:t>Reads both TCL and </a:t>
            </a:r>
            <a:r>
              <a:rPr lang="en-US" dirty="0" err="1"/>
              <a:t>Lua</a:t>
            </a:r>
            <a:r>
              <a:rPr lang="en-US" dirty="0"/>
              <a:t> </a:t>
            </a:r>
            <a:r>
              <a:rPr lang="en-US" dirty="0" err="1"/>
              <a:t>modulefiles</a:t>
            </a: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01463411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Spider Cache Disadvantages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215346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There is only one: Keeping it </a:t>
            </a:r>
            <a:r>
              <a:rPr lang="en-US" sz="2000" dirty="0" smtClean="0"/>
              <a:t>up-to-date!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If Lmod sees a valid cache file it assumes it is </a:t>
            </a:r>
            <a:r>
              <a:rPr lang="en-US" sz="2000" dirty="0" smtClean="0"/>
              <a:t>correct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Otherwise what's the point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Currently loads bypass cache but avail and spider depend on it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Personal modules are not effected by system cache foo.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50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76877441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Module Properties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3409244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TACC </a:t>
            </a:r>
            <a:r>
              <a:rPr lang="en-US" sz="2000" dirty="0" smtClean="0"/>
              <a:t>deployed </a:t>
            </a:r>
            <a:r>
              <a:rPr lang="en-US" sz="2000" dirty="0"/>
              <a:t>Stampede with MIC </a:t>
            </a:r>
            <a:r>
              <a:rPr lang="en-US" sz="2000" dirty="0" smtClean="0"/>
              <a:t>accelerators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Some modules will be ``MIC'' aware: </a:t>
            </a:r>
            <a:r>
              <a:rPr lang="en-US" sz="2000" dirty="0" err="1"/>
              <a:t>mkl</a:t>
            </a:r>
            <a:r>
              <a:rPr lang="en-US" sz="2000" dirty="0"/>
              <a:t>, fftw3, phdf5, </a:t>
            </a:r>
            <a:r>
              <a:rPr lang="en-US" sz="2000" dirty="0" smtClean="0"/>
              <a:t>...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Lmod will decorate these modules</a:t>
            </a:r>
            <a:r>
              <a:rPr lang="en-US" sz="2000" dirty="0" smtClean="0"/>
              <a:t>:</a:t>
            </a:r>
            <a:endParaRPr lang="en-US" sz="1400" dirty="0">
              <a:latin typeface="Courier" charset="0"/>
              <a:ea typeface="Courier" charset="0"/>
              <a:cs typeface="Courier" charset="0"/>
            </a:endParaRPr>
          </a:p>
          <a:p>
            <a:pPr marL="342900" indent="-342900">
              <a:lnSpc>
                <a:spcPct val="81000"/>
              </a:lnSpc>
              <a:buAutoNum type="arabicParenR"/>
            </a:pPr>
            <a:r>
              <a:rPr lang="mr-IN" sz="1400" dirty="0" err="1" smtClean="0">
                <a:latin typeface="Courier" charset="0"/>
                <a:ea typeface="Courier" charset="0"/>
                <a:cs typeface="Courier" charset="0"/>
              </a:rPr>
              <a:t>unix</a:t>
            </a:r>
            <a:r>
              <a:rPr lang="mr-IN" sz="14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400" dirty="0" err="1" smtClean="0">
                <a:latin typeface="Courier" charset="0"/>
                <a:ea typeface="Courier" charset="0"/>
                <a:cs typeface="Courier" charset="0"/>
              </a:rPr>
              <a:t>unix</a:t>
            </a:r>
            <a:r>
              <a:rPr lang="mr-IN" sz="1400" dirty="0" smtClean="0">
                <a:latin typeface="Courier" charset="0"/>
                <a:ea typeface="Courier" charset="0"/>
                <a:cs typeface="Courier" charset="0"/>
              </a:rPr>
              <a:t>     </a:t>
            </a:r>
            <a:r>
              <a:rPr lang="mr-IN" sz="1400" dirty="0">
                <a:latin typeface="Courier" charset="0"/>
                <a:ea typeface="Courier" charset="0"/>
                <a:cs typeface="Courier" charset="0"/>
              </a:rPr>
              <a:t>3) </a:t>
            </a:r>
            <a:r>
              <a:rPr lang="mr-IN" sz="1400" dirty="0" err="1">
                <a:latin typeface="Courier" charset="0"/>
                <a:ea typeface="Courier" charset="0"/>
                <a:cs typeface="Courier" charset="0"/>
              </a:rPr>
              <a:t>ddt</a:t>
            </a:r>
            <a:r>
              <a:rPr lang="mr-IN" sz="14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400" dirty="0" err="1">
                <a:latin typeface="Courier" charset="0"/>
                <a:ea typeface="Courier" charset="0"/>
                <a:cs typeface="Courier" charset="0"/>
              </a:rPr>
              <a:t>ddt</a:t>
            </a:r>
            <a:r>
              <a:rPr lang="mr-IN" sz="1400" dirty="0">
                <a:latin typeface="Courier" charset="0"/>
                <a:ea typeface="Courier" charset="0"/>
                <a:cs typeface="Courier" charset="0"/>
              </a:rPr>
              <a:t>     </a:t>
            </a:r>
            <a:r>
              <a:rPr lang="mr-IN" sz="1400" dirty="0" smtClean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mr-IN" sz="1400" dirty="0">
                <a:latin typeface="Courier" charset="0"/>
                <a:ea typeface="Courier" charset="0"/>
                <a:cs typeface="Courier" charset="0"/>
              </a:rPr>
              <a:t>5) mpich2/1.5    7) phdf5/1.8.9 </a:t>
            </a:r>
            <a:r>
              <a:rPr lang="mr-IN" sz="1400" dirty="0" smtClean="0">
                <a:latin typeface="Courier" charset="0"/>
                <a:ea typeface="Courier" charset="0"/>
                <a:cs typeface="Courier" charset="0"/>
              </a:rPr>
              <a:t>(</a:t>
            </a:r>
            <a:r>
              <a:rPr lang="mr-IN" sz="1400" dirty="0" err="1" smtClean="0">
                <a:solidFill>
                  <a:srgbClr val="00B0F0"/>
                </a:solidFill>
                <a:latin typeface="Courier" charset="0"/>
                <a:ea typeface="Courier" charset="0"/>
                <a:cs typeface="Courier" charset="0"/>
              </a:rPr>
              <a:t>m</a:t>
            </a:r>
            <a:r>
              <a:rPr lang="mr-IN" sz="1400" dirty="0" smtClean="0">
                <a:latin typeface="Courier" charset="0"/>
                <a:ea typeface="Courier" charset="0"/>
                <a:cs typeface="Courier" charset="0"/>
              </a:rPr>
              <a:t>)</a:t>
            </a:r>
            <a:endParaRPr lang="en-US" sz="1400" dirty="0" smtClean="0">
              <a:latin typeface="Courier" charset="0"/>
              <a:ea typeface="Courier" charset="0"/>
              <a:cs typeface="Courier" charset="0"/>
            </a:endParaRPr>
          </a:p>
          <a:p>
            <a:pPr marL="342900" indent="-342900">
              <a:lnSpc>
                <a:spcPct val="81000"/>
              </a:lnSpc>
              <a:buAutoNum type="arabicParenR"/>
            </a:pPr>
            <a:r>
              <a:rPr lang="mr-IN" sz="1400" dirty="0" err="1" smtClean="0">
                <a:latin typeface="Courier" charset="0"/>
                <a:ea typeface="Courier" charset="0"/>
                <a:cs typeface="Courier" charset="0"/>
              </a:rPr>
              <a:t>intel</a:t>
            </a:r>
            <a:r>
              <a:rPr lang="mr-IN" sz="1400" dirty="0" smtClean="0">
                <a:latin typeface="Courier" charset="0"/>
                <a:ea typeface="Courier" charset="0"/>
                <a:cs typeface="Courier" charset="0"/>
              </a:rPr>
              <a:t>/13.0    </a:t>
            </a:r>
            <a:r>
              <a:rPr lang="mr-IN" sz="1400" dirty="0">
                <a:latin typeface="Courier" charset="0"/>
                <a:ea typeface="Courier" charset="0"/>
                <a:cs typeface="Courier" charset="0"/>
              </a:rPr>
              <a:t>4) </a:t>
            </a:r>
            <a:r>
              <a:rPr lang="mr-IN" sz="1400" dirty="0" err="1">
                <a:latin typeface="Courier" charset="0"/>
                <a:ea typeface="Courier" charset="0"/>
                <a:cs typeface="Courier" charset="0"/>
              </a:rPr>
              <a:t>mkl</a:t>
            </a:r>
            <a:r>
              <a:rPr lang="mr-IN" sz="14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400" dirty="0" err="1">
                <a:latin typeface="Courier" charset="0"/>
                <a:ea typeface="Courier" charset="0"/>
                <a:cs typeface="Courier" charset="0"/>
              </a:rPr>
              <a:t>mkl</a:t>
            </a:r>
            <a:r>
              <a:rPr lang="mr-IN" sz="1400" dirty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mr-IN" sz="1400" dirty="0" smtClean="0">
                <a:latin typeface="Courier" charset="0"/>
                <a:ea typeface="Courier" charset="0"/>
                <a:cs typeface="Courier" charset="0"/>
              </a:rPr>
              <a:t>(</a:t>
            </a:r>
            <a:r>
              <a:rPr lang="mr-IN" sz="1400" dirty="0" smtClean="0">
                <a:solidFill>
                  <a:srgbClr val="FF0000"/>
                </a:solidFill>
                <a:latin typeface="Courier" charset="0"/>
                <a:ea typeface="Courier" charset="0"/>
                <a:cs typeface="Courier" charset="0"/>
              </a:rPr>
              <a:t>*</a:t>
            </a:r>
            <a:r>
              <a:rPr lang="mr-IN" sz="1400" dirty="0" smtClean="0">
                <a:latin typeface="Courier" charset="0"/>
                <a:ea typeface="Courier" charset="0"/>
                <a:cs typeface="Courier" charset="0"/>
              </a:rPr>
              <a:t>)  </a:t>
            </a:r>
            <a:r>
              <a:rPr lang="mr-IN" sz="1400" dirty="0">
                <a:latin typeface="Courier" charset="0"/>
                <a:ea typeface="Courier" charset="0"/>
                <a:cs typeface="Courier" charset="0"/>
              </a:rPr>
              <a:t>6) </a:t>
            </a:r>
            <a:r>
              <a:rPr lang="mr-IN" sz="1400" dirty="0" err="1">
                <a:latin typeface="Courier" charset="0"/>
                <a:ea typeface="Courier" charset="0"/>
                <a:cs typeface="Courier" charset="0"/>
              </a:rPr>
              <a:t>petsc</a:t>
            </a:r>
            <a:r>
              <a:rPr lang="mr-IN" sz="1400" dirty="0">
                <a:latin typeface="Courier" charset="0"/>
                <a:ea typeface="Courier" charset="0"/>
                <a:cs typeface="Courier" charset="0"/>
              </a:rPr>
              <a:t>/3.2     8) </a:t>
            </a:r>
            <a:r>
              <a:rPr lang="mr-IN" sz="1400" dirty="0" err="1" smtClean="0">
                <a:latin typeface="Courier" charset="0"/>
                <a:ea typeface="Courier" charset="0"/>
                <a:cs typeface="Courier" charset="0"/>
              </a:rPr>
              <a:t>StdEnv</a:t>
            </a:r>
            <a:endParaRPr lang="en-US" sz="14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Where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 (</a:t>
            </a:r>
            <a:r>
              <a:rPr lang="en-US" sz="1400" dirty="0" smtClean="0">
                <a:solidFill>
                  <a:srgbClr val="00B0F0"/>
                </a:solidFill>
                <a:latin typeface="Courier" charset="0"/>
                <a:ea typeface="Courier" charset="0"/>
                <a:cs typeface="Courier" charset="0"/>
              </a:rPr>
              <a:t>m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):  module is build natively for MIC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 (</a:t>
            </a:r>
            <a:r>
              <a:rPr lang="en-US" sz="1400" dirty="0" smtClean="0">
                <a:solidFill>
                  <a:srgbClr val="FF0000"/>
                </a:solidFill>
                <a:latin typeface="Courier" charset="0"/>
                <a:ea typeface="Courier" charset="0"/>
                <a:cs typeface="Courier" charset="0"/>
              </a:rPr>
              <a:t>*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):  module is build natively for MIC and offload to the MIC.</a:t>
            </a:r>
          </a:p>
          <a:p>
            <a:pPr marL="0" indent="0">
              <a:lnSpc>
                <a:spcPct val="81000"/>
              </a:lnSpc>
              <a:buNone/>
            </a:pPr>
            <a:endParaRPr lang="en-US" sz="1400" dirty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add_property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("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arch","mic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")              -- &gt;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phdf5   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add_property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("arch","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mic:offload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")      -- &gt;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mkl</a:t>
            </a:r>
            <a:endParaRPr lang="en-US" sz="1400" dirty="0">
              <a:latin typeface="Courier" charset="0"/>
              <a:ea typeface="Courier" charset="0"/>
              <a:cs typeface="Courier" charset="0"/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51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675066416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Module Properties (II): Sticky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215346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A module can be sticky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It requires </a:t>
            </a:r>
            <a:r>
              <a:rPr lang="en-US" sz="2000" dirty="0" smtClean="0"/>
              <a:t>``--force'' </a:t>
            </a:r>
            <a:r>
              <a:rPr lang="en-US" sz="2000" dirty="0"/>
              <a:t>to unload or purge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endParaRPr lang="en-US" sz="2000" dirty="0"/>
          </a:p>
          <a:p>
            <a:pPr marL="0" indent="0">
              <a:lnSpc>
                <a:spcPct val="81000"/>
              </a:lnSpc>
              <a:buNone/>
            </a:pPr>
            <a:r>
              <a:rPr lang="en-US" sz="2000" dirty="0" smtClean="0"/>
              <a:t>    </a:t>
            </a:r>
            <a:r>
              <a:rPr lang="en-US" sz="2000" dirty="0" err="1" smtClean="0"/>
              <a:t>add_property</a:t>
            </a:r>
            <a:r>
              <a:rPr lang="en-US" sz="2000" dirty="0"/>
              <a:t>("</a:t>
            </a:r>
            <a:r>
              <a:rPr lang="en-US" sz="2000" dirty="0" err="1"/>
              <a:t>lmod</a:t>
            </a:r>
            <a:r>
              <a:rPr lang="en-US" sz="2000" dirty="0"/>
              <a:t>","sticky")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52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685146611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err="1"/>
              <a:t>pushenv</a:t>
            </a:r>
            <a:r>
              <a:rPr lang="en-US" dirty="0"/>
              <a:t>()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3149600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Suppose you'd like to set </a:t>
            </a:r>
            <a:r>
              <a:rPr lang="en-US" sz="2000" dirty="0" smtClean="0"/>
              <a:t>CC in </a:t>
            </a:r>
            <a:r>
              <a:rPr lang="en-US" sz="2000" dirty="0"/>
              <a:t>the environment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 err="1" smtClean="0"/>
              <a:t>setenv</a:t>
            </a:r>
            <a:r>
              <a:rPr lang="en-US" sz="2000" dirty="0" smtClean="0"/>
              <a:t>() won’t work</a:t>
            </a:r>
          </a:p>
          <a:p>
            <a:pPr>
              <a:lnSpc>
                <a:spcPct val="81000"/>
              </a:lnSpc>
            </a:pPr>
            <a:r>
              <a:rPr lang="en-US" sz="2000" dirty="0" err="1" smtClean="0"/>
              <a:t>pushenv</a:t>
            </a:r>
            <a:r>
              <a:rPr lang="en-US" sz="2000" dirty="0" smtClean="0"/>
              <a:t>() will!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                       #     </a:t>
            </a:r>
            <a:r>
              <a:rPr lang="en-US" sz="1400" dirty="0" err="1" smtClean="0">
                <a:latin typeface="Courier" charset="0"/>
                <a:ea typeface="Courier" charset="0"/>
                <a:cs typeface="Courier" charset="0"/>
              </a:rPr>
              <a:t>setenv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()    </a:t>
            </a:r>
            <a:r>
              <a:rPr lang="en-US" sz="1400" dirty="0" err="1" smtClean="0">
                <a:latin typeface="Courier" charset="0"/>
                <a:ea typeface="Courier" charset="0"/>
                <a:cs typeface="Courier" charset="0"/>
              </a:rPr>
              <a:t>pushenv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()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$ module load   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;   # 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-&gt; CC=</a:t>
            </a:r>
            <a:r>
              <a:rPr lang="en-US" sz="1400" dirty="0" err="1" smtClean="0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       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CC=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  </a:t>
            </a:r>
            <a:endParaRPr lang="en-US" sz="14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$ 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module load   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mpich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; # 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-&gt; 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CC=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mpicc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     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CC=</a:t>
            </a:r>
            <a:r>
              <a:rPr lang="en-US" sz="1400" dirty="0" err="1" smtClean="0">
                <a:latin typeface="Courier" charset="0"/>
                <a:ea typeface="Courier" charset="0"/>
                <a:cs typeface="Courier" charset="0"/>
              </a:rPr>
              <a:t>mpicc</a:t>
            </a:r>
            <a:endParaRPr lang="en-US" sz="14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$ 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module unload 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mpich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; # 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-&gt; 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CC is unset  CC=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  </a:t>
            </a:r>
            <a:endParaRPr lang="en-US" sz="14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$ 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module unload </a:t>
            </a:r>
            <a:r>
              <a:rPr lang="en-US" sz="1400" dirty="0" err="1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;   # </a:t>
            </a:r>
            <a:r>
              <a:rPr lang="en-US" sz="1400" dirty="0" smtClean="0">
                <a:latin typeface="Courier" charset="0"/>
                <a:ea typeface="Courier" charset="0"/>
                <a:cs typeface="Courier" charset="0"/>
              </a:rPr>
              <a:t>-&gt; </a:t>
            </a:r>
            <a:r>
              <a:rPr lang="en-US" sz="1400" dirty="0">
                <a:latin typeface="Courier" charset="0"/>
                <a:ea typeface="Courier" charset="0"/>
                <a:cs typeface="Courier" charset="0"/>
              </a:rPr>
              <a:t>CC is unset  CC is unset</a:t>
            </a:r>
            <a:endParaRPr lang="en-US" sz="1400" dirty="0" smtClean="0">
              <a:latin typeface="Courier" charset="0"/>
              <a:ea typeface="Courier" charset="0"/>
              <a:cs typeface="Courier" charset="0"/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53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451775863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 err="1" smtClean="0"/>
              <a:t>SitePackage.lua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215346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 smtClean="0"/>
              <a:t>Extra Functions for all </a:t>
            </a:r>
            <a:r>
              <a:rPr lang="en-US" sz="2000" dirty="0" err="1" smtClean="0"/>
              <a:t>modulefiles</a:t>
            </a:r>
            <a:r>
              <a:rPr lang="en-US" sz="2000" dirty="0" smtClean="0"/>
              <a:t> for a site needs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Support for hooks like </a:t>
            </a:r>
            <a:r>
              <a:rPr lang="en-US" sz="2000" dirty="0" err="1" smtClean="0"/>
              <a:t>load_hook</a:t>
            </a:r>
            <a:r>
              <a:rPr lang="en-US" sz="2000" dirty="0" smtClean="0"/>
              <a:t>()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See </a:t>
            </a:r>
            <a:r>
              <a:rPr lang="en-US" sz="2000" dirty="0" err="1"/>
              <a:t>contrib</a:t>
            </a:r>
            <a:r>
              <a:rPr lang="en-US" sz="2000" dirty="0"/>
              <a:t>/</a:t>
            </a:r>
            <a:r>
              <a:rPr lang="en-US" sz="2000" dirty="0" err="1"/>
              <a:t>SitePackage</a:t>
            </a:r>
            <a:r>
              <a:rPr lang="en-US" sz="2000" dirty="0"/>
              <a:t> for examples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54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642237296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094282"/>
            <a:ext cx="8001000" cy="959370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Remote Debugging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685800" y="2438400"/>
            <a:ext cx="8001000" cy="2153462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sz="2000" dirty="0"/>
              <a:t>No software over ten lines is bug free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Lmod is no exception</a:t>
            </a:r>
            <a:r>
              <a:rPr lang="en-US" sz="2000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sz="2000" dirty="0"/>
              <a:t>Bug reports are as easy as</a:t>
            </a:r>
            <a:r>
              <a:rPr lang="en-US" sz="2000" dirty="0" smtClean="0"/>
              <a:t>:</a:t>
            </a:r>
          </a:p>
          <a:p>
            <a:pPr lvl="1">
              <a:lnSpc>
                <a:spcPct val="81000"/>
              </a:lnSpc>
            </a:pPr>
            <a:r>
              <a:rPr lang="en-US" sz="2000" dirty="0"/>
              <a:t>module --</a:t>
            </a:r>
            <a:r>
              <a:rPr lang="en-US" sz="2000" dirty="0" err="1"/>
              <a:t>config</a:t>
            </a:r>
            <a:r>
              <a:rPr lang="en-US" sz="2000" dirty="0"/>
              <a:t>  </a:t>
            </a:r>
            <a:r>
              <a:rPr lang="en-US" sz="2000" dirty="0" smtClean="0"/>
              <a:t>2&gt;  </a:t>
            </a:r>
            <a:r>
              <a:rPr lang="en-US" sz="2000" dirty="0" err="1" smtClean="0"/>
              <a:t>config.log</a:t>
            </a:r>
            <a:endParaRPr lang="en-US" sz="2000" dirty="0" smtClean="0"/>
          </a:p>
          <a:p>
            <a:pPr lvl="1">
              <a:lnSpc>
                <a:spcPct val="81000"/>
              </a:lnSpc>
            </a:pPr>
            <a:r>
              <a:rPr lang="en-US" sz="2000" dirty="0"/>
              <a:t>module -D avail  </a:t>
            </a:r>
            <a:r>
              <a:rPr lang="en-US" sz="2000" dirty="0" smtClean="0"/>
              <a:t>2&gt;  </a:t>
            </a:r>
            <a:r>
              <a:rPr lang="en-US" sz="2000" dirty="0" err="1"/>
              <a:t>avail.log</a:t>
            </a:r>
            <a:endParaRPr lang="en-US" sz="2000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55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622402628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5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Conclusions: Lmod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15346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/>
              <a:t>Latest version: </a:t>
            </a:r>
            <a:r>
              <a:rPr lang="en-US" dirty="0">
                <a:hlinkClick r:id="rId2"/>
              </a:rPr>
              <a:t>https://</a:t>
            </a:r>
            <a:r>
              <a:rPr lang="en-US" dirty="0" smtClean="0">
                <a:hlinkClick r:id="rId2"/>
              </a:rPr>
              <a:t>github.com:TACC/Lmod.git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Stable version: </a:t>
            </a:r>
            <a:r>
              <a:rPr lang="en-US" dirty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lmod.sf.net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Documentation:  </a:t>
            </a:r>
            <a:r>
              <a:rPr lang="en-US" dirty="0">
                <a:hlinkClick r:id="rId4"/>
              </a:rPr>
              <a:t>http://</a:t>
            </a:r>
            <a:r>
              <a:rPr lang="en-US" dirty="0" smtClean="0">
                <a:hlinkClick r:id="rId4"/>
              </a:rPr>
              <a:t>lmod.readthedocs.org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 smtClean="0"/>
              <a:t>Shell Startup Debug: http://</a:t>
            </a:r>
            <a:r>
              <a:rPr lang="en-US" dirty="0" err="1" smtClean="0"/>
              <a:t>shellstartupdebug.sf.net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 smtClean="0"/>
              <a:t> </a:t>
            </a:r>
            <a:r>
              <a:rPr lang="en-US" dirty="0"/>
              <a:t>Mailing List:   </a:t>
            </a:r>
            <a:r>
              <a:rPr lang="en-US" dirty="0" smtClean="0">
                <a:hlinkClick r:id="rId5"/>
              </a:rPr>
              <a:t>lmod-users@lists.sourceforge.net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Join here: </a:t>
            </a:r>
            <a:r>
              <a:rPr lang="en-US" dirty="0">
                <a:hlinkClick r:id="rId6"/>
              </a:rPr>
              <a:t>https://</a:t>
            </a:r>
            <a:r>
              <a:rPr lang="en-US" dirty="0" smtClean="0">
                <a:hlinkClick r:id="rId6"/>
              </a:rPr>
              <a:t>lists.sourceforge.net/lists/listinfo/lmod-users</a:t>
            </a:r>
            <a:endParaRPr lang="en-US" dirty="0" smtClean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56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69463531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1447800"/>
            <a:ext cx="8001000" cy="990600"/>
          </a:xfrm>
          <a:prstGeom prst="rect">
            <a:avLst/>
          </a:prstGeom>
        </p:spPr>
        <p:txBody>
          <a:bodyPr/>
          <a:lstStyle/>
          <a:p>
            <a:r>
              <a:rPr lang="en-US" dirty="0" smtClean="0"/>
              <a:t>Fundamental Issues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99802" y="2438400"/>
            <a:ext cx="8615597" cy="2463384"/>
          </a:xfrm>
          <a:prstGeom prst="rect">
            <a:avLst/>
          </a:prstGeom>
        </p:spPr>
        <p:txBody>
          <a:bodyPr>
            <a:normAutofit/>
          </a:bodyPr>
          <a:lstStyle/>
          <a:p>
            <a:pPr>
              <a:lnSpc>
                <a:spcPct val="81000"/>
              </a:lnSpc>
            </a:pPr>
            <a:r>
              <a:rPr lang="en-US" dirty="0"/>
              <a:t>Software Packages are created and updated all the time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Some Users need new versions for new features and bug fixes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Other Users need older versions for stability and continuity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User programs using pre-built C</a:t>
            </a:r>
            <a:r>
              <a:rPr lang="en-US"/>
              <a:t>++ </a:t>
            </a:r>
            <a:r>
              <a:rPr lang="en-US" smtClean="0"/>
              <a:t>&amp; </a:t>
            </a:r>
            <a:r>
              <a:rPr lang="en-US" dirty="0"/>
              <a:t>Fortran libraries must link with the same compiler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Similarly, MPI Applications must build and link with </a:t>
            </a:r>
            <a:r>
              <a:rPr lang="en-US" dirty="0" smtClean="0"/>
              <a:t>same </a:t>
            </a:r>
            <a:r>
              <a:rPr lang="en-US" dirty="0"/>
              <a:t>MPI/Compiler pairing when using pre-built MPI libraries</a:t>
            </a:r>
            <a:r>
              <a:rPr lang="en-US" dirty="0" smtClean="0"/>
              <a:t>.</a:t>
            </a:r>
            <a:endParaRPr lang="en-US"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6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711212325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599608"/>
            <a:ext cx="8001000" cy="779488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Example of Lmod: Environment Modules (I)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1633928"/>
            <a:ext cx="8686800" cy="3777521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0" indent="0">
              <a:lnSpc>
                <a:spcPct val="81000"/>
              </a:lnSpc>
              <a:buNone/>
            </a:pPr>
            <a:r>
              <a:rPr lang="mr-IN" dirty="0" smtClean="0"/>
              <a:t>$ </a:t>
            </a:r>
            <a:r>
              <a:rPr lang="mr-IN" dirty="0" err="1" smtClean="0"/>
              <a:t>module</a:t>
            </a:r>
            <a:r>
              <a:rPr lang="mr-IN" dirty="0" smtClean="0"/>
              <a:t> </a:t>
            </a:r>
            <a:r>
              <a:rPr lang="mr-IN" dirty="0" err="1" smtClean="0"/>
              <a:t>avail</a:t>
            </a:r>
            <a:endParaRPr lang="en-US" dirty="0" smtClean="0"/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------------------ 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opt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apps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modulefiles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/MPI/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intel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/12.0/mpich2/1.4 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---------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petsc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/3.1 (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default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)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petsc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/3.1-debug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pmetis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/4.0    </a:t>
            </a: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tau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/2.20.3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------------------- 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opt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apps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modulefiles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Compiler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intel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/12.0 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--------------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boost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/1.45.0              gotoblas2/1.13          </a:t>
            </a: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openmpi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/1.4.3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boost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/1.46.0              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mpich2/1.3.2            </a:t>
            </a: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openmpi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/1.5.1</a:t>
            </a:r>
            <a:endParaRPr lang="en-US" sz="1300" dirty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boost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/1.46.1 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(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default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)    mpich2/1.4 (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default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)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openmpi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/1.5.3 (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default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)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-------------------------- 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opt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apps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modulefiles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Core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 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----------------------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StdEnv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           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intel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/11.1               </a:t>
            </a: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papi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/4.1.4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admin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/admin-1.0  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intel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/12.0 (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default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) 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scite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/2.28  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ddt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ddt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          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lmod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lmod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                </a:t>
            </a: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tex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/2010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dmalloc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dmalloc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  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local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local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 (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default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)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unix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unix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 (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default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)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fdepend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/1.2      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mkl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mkl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              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visit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visit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  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/4.4              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noweb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/2.11b  </a:t>
            </a:r>
            <a:endParaRPr lang="en-US" sz="13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mr-IN" sz="1300" dirty="0" err="1" smtClean="0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mr-IN" sz="1300" dirty="0" smtClean="0">
                <a:latin typeface="Courier" charset="0"/>
                <a:ea typeface="Courier" charset="0"/>
                <a:cs typeface="Courier" charset="0"/>
              </a:rPr>
              <a:t>/4.5 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(</a:t>
            </a:r>
            <a:r>
              <a:rPr lang="mr-IN" sz="1300" dirty="0" err="1">
                <a:latin typeface="Courier" charset="0"/>
                <a:ea typeface="Courier" charset="0"/>
                <a:cs typeface="Courier" charset="0"/>
              </a:rPr>
              <a:t>default</a:t>
            </a:r>
            <a:r>
              <a:rPr lang="mr-IN" sz="1300" dirty="0">
                <a:latin typeface="Courier" charset="0"/>
                <a:ea typeface="Courier" charset="0"/>
                <a:cs typeface="Courier" charset="0"/>
              </a:rPr>
              <a:t>)</a:t>
            </a:r>
            <a:endParaRPr sz="1300" dirty="0">
              <a:latin typeface="Courier" charset="0"/>
              <a:ea typeface="Courier" charset="0"/>
              <a:cs typeface="Courier" charset="0"/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7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81173277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959370"/>
            <a:ext cx="8001000" cy="809469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Example of Lmod: Environment Modules (II</a:t>
            </a:r>
            <a:r>
              <a:rPr lang="en-US" dirty="0" smtClean="0"/>
              <a:t>)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1768839"/>
            <a:ext cx="8915400" cy="4032354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0" indent="0">
              <a:lnSpc>
                <a:spcPct val="81000"/>
              </a:lnSpc>
              <a:buNone/>
            </a:pPr>
            <a:r>
              <a:rPr lang="en-US" dirty="0" smtClean="0"/>
              <a:t>$ </a:t>
            </a:r>
            <a:r>
              <a:rPr lang="en-US" dirty="0" smtClean="0">
                <a:solidFill>
                  <a:srgbClr val="FF0000"/>
                </a:solidFill>
              </a:rPr>
              <a:t>module list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Currently Loaded Modules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: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1) </a:t>
            </a:r>
            <a:r>
              <a:rPr lang="en-US" sz="1800" dirty="0" err="1">
                <a:latin typeface="Courier" charset="0"/>
                <a:ea typeface="Courier" charset="0"/>
                <a:cs typeface="Courier" charset="0"/>
              </a:rPr>
              <a:t>StdEnv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  2) </a:t>
            </a:r>
            <a:r>
              <a:rPr lang="en-US" sz="1800" dirty="0" err="1">
                <a:latin typeface="Courier" charset="0"/>
                <a:ea typeface="Courier" charset="0"/>
                <a:cs typeface="Courier" charset="0"/>
              </a:rPr>
              <a:t>gcc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/4.5  3) mpich2/1.4  4) 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petsc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/3.1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$ </a:t>
            </a:r>
            <a:r>
              <a:rPr lang="en-US" sz="1800" dirty="0" smtClean="0">
                <a:solidFill>
                  <a:srgbClr val="FF0000"/>
                </a:solidFill>
                <a:latin typeface="Courier" charset="0"/>
                <a:ea typeface="Courier" charset="0"/>
                <a:cs typeface="Courier" charset="0"/>
              </a:rPr>
              <a:t>module unload </a:t>
            </a:r>
            <a:r>
              <a:rPr lang="en-US" sz="1800" dirty="0" err="1" smtClean="0">
                <a:solidFill>
                  <a:srgbClr val="FF0000"/>
                </a:solidFill>
                <a:latin typeface="Courier" charset="0"/>
                <a:ea typeface="Courier" charset="0"/>
                <a:cs typeface="Courier" charset="0"/>
              </a:rPr>
              <a:t>gcc</a:t>
            </a:r>
            <a:endParaRPr lang="en-US" sz="1800" dirty="0" smtClean="0">
              <a:solidFill>
                <a:srgbClr val="FF0000"/>
              </a:solidFill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Inactive Modules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: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1) mpich2  2) 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petsc</a:t>
            </a:r>
            <a:endParaRPr lang="en-US" sz="18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$ </a:t>
            </a:r>
            <a:r>
              <a:rPr lang="en-US" sz="1800" dirty="0" smtClean="0">
                <a:solidFill>
                  <a:srgbClr val="FF0000"/>
                </a:solidFill>
                <a:latin typeface="Courier" charset="0"/>
                <a:ea typeface="Courier" charset="0"/>
                <a:cs typeface="Courier" charset="0"/>
              </a:rPr>
              <a:t>module load intel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Activating Modules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: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1) mpich2  2) </a:t>
            </a:r>
            <a:r>
              <a:rPr lang="en-US" sz="1800" dirty="0" err="1" smtClean="0">
                <a:latin typeface="Courier" charset="0"/>
                <a:ea typeface="Courier" charset="0"/>
                <a:cs typeface="Courier" charset="0"/>
              </a:rPr>
              <a:t>petsc</a:t>
            </a:r>
            <a:endParaRPr lang="en-US" sz="1800" dirty="0" smtClean="0"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$ </a:t>
            </a:r>
            <a:r>
              <a:rPr lang="en-US" sz="1800" dirty="0" smtClean="0">
                <a:solidFill>
                  <a:srgbClr val="FF0000"/>
                </a:solidFill>
                <a:latin typeface="Courier" charset="0"/>
                <a:ea typeface="Courier" charset="0"/>
                <a:cs typeface="Courier" charset="0"/>
              </a:rPr>
              <a:t>module load </a:t>
            </a:r>
            <a:r>
              <a:rPr lang="en-US" sz="1800" dirty="0" err="1" smtClean="0">
                <a:solidFill>
                  <a:srgbClr val="FF0000"/>
                </a:solidFill>
                <a:latin typeface="Courier" charset="0"/>
                <a:ea typeface="Courier" charset="0"/>
                <a:cs typeface="Courier" charset="0"/>
              </a:rPr>
              <a:t>gcc</a:t>
            </a:r>
            <a:endParaRPr lang="en-US" sz="1800" dirty="0" smtClean="0">
              <a:solidFill>
                <a:srgbClr val="FF0000"/>
              </a:solidFill>
              <a:latin typeface="Courier" charset="0"/>
              <a:ea typeface="Courier" charset="0"/>
              <a:cs typeface="Courier" charset="0"/>
            </a:endParaRP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Due to MODULEPATH changes the follow modules have </a:t>
            </a: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been reloaded:</a:t>
            </a:r>
          </a:p>
          <a:p>
            <a:pPr marL="0" indent="0">
              <a:lnSpc>
                <a:spcPct val="81000"/>
              </a:lnSpc>
              <a:buNone/>
            </a:pPr>
            <a:r>
              <a:rPr lang="en-US" sz="1800" dirty="0" smtClean="0">
                <a:latin typeface="Courier" charset="0"/>
                <a:ea typeface="Courier" charset="0"/>
                <a:cs typeface="Courier" charset="0"/>
              </a:rPr>
              <a:t>  </a:t>
            </a:r>
            <a:r>
              <a:rPr lang="en-US" sz="1800" dirty="0">
                <a:latin typeface="Courier" charset="0"/>
                <a:ea typeface="Courier" charset="0"/>
                <a:cs typeface="Courier" charset="0"/>
              </a:rPr>
              <a:t>1) mpich2  2) </a:t>
            </a:r>
            <a:r>
              <a:rPr lang="en-US" sz="1800" dirty="0" err="1">
                <a:latin typeface="Courier" charset="0"/>
                <a:ea typeface="Courier" charset="0"/>
                <a:cs typeface="Courier" charset="0"/>
              </a:rPr>
              <a:t>petsc</a:t>
            </a:r>
            <a:endParaRPr sz="1800" dirty="0">
              <a:latin typeface="Courier" charset="0"/>
              <a:ea typeface="Courier" charset="0"/>
              <a:cs typeface="Courier" charset="0"/>
            </a:endParaRPr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8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2005022560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7" name="Shape 127"/>
          <p:cNvSpPr>
            <a:spLocks noGrp="1"/>
          </p:cNvSpPr>
          <p:nvPr>
            <p:ph type="title"/>
          </p:nvPr>
        </p:nvSpPr>
        <p:spPr>
          <a:xfrm>
            <a:off x="685800" y="899410"/>
            <a:ext cx="8001000" cy="839449"/>
          </a:xfrm>
          <a:prstGeom prst="rect">
            <a:avLst/>
          </a:prstGeom>
        </p:spPr>
        <p:txBody>
          <a:bodyPr/>
          <a:lstStyle/>
          <a:p>
            <a:r>
              <a:rPr lang="en-US" dirty="0"/>
              <a:t>Why You Might Want To Use Lmod?</a:t>
            </a:r>
            <a:endParaRPr dirty="0"/>
          </a:p>
        </p:txBody>
      </p:sp>
      <p:sp>
        <p:nvSpPr>
          <p:cNvPr id="128" name="Shape 128"/>
          <p:cNvSpPr>
            <a:spLocks noGrp="1"/>
          </p:cNvSpPr>
          <p:nvPr>
            <p:ph type="body" sz="half" idx="1"/>
          </p:nvPr>
        </p:nvSpPr>
        <p:spPr>
          <a:xfrm>
            <a:off x="228600" y="2438400"/>
            <a:ext cx="8686800" cy="2268512"/>
          </a:xfrm>
          <a:prstGeom prst="rect">
            <a:avLst/>
          </a:prstGeom>
        </p:spPr>
        <p:txBody>
          <a:bodyPr/>
          <a:lstStyle/>
          <a:p>
            <a:pPr>
              <a:lnSpc>
                <a:spcPct val="81000"/>
              </a:lnSpc>
            </a:pPr>
            <a:r>
              <a:rPr lang="en-US" dirty="0" smtClean="0"/>
              <a:t>Same module commands as in </a:t>
            </a:r>
            <a:r>
              <a:rPr lang="en-US" dirty="0" err="1" smtClean="0"/>
              <a:t>Tmod</a:t>
            </a:r>
            <a:endParaRPr lang="en-US" dirty="0" smtClean="0"/>
          </a:p>
          <a:p>
            <a:pPr>
              <a:lnSpc>
                <a:spcPct val="81000"/>
              </a:lnSpc>
            </a:pPr>
            <a:r>
              <a:rPr lang="en-US" dirty="0"/>
              <a:t>Active Development;  Frequent Releases; Bug fixes</a:t>
            </a:r>
            <a:r>
              <a:rPr lang="en-US" dirty="0" smtClean="0"/>
              <a:t>.</a:t>
            </a:r>
          </a:p>
          <a:p>
            <a:pPr>
              <a:lnSpc>
                <a:spcPct val="81000"/>
              </a:lnSpc>
            </a:pPr>
            <a:r>
              <a:rPr lang="en-US" dirty="0"/>
              <a:t>Vibrant </a:t>
            </a:r>
            <a:r>
              <a:rPr lang="en-US" dirty="0" smtClean="0"/>
              <a:t>Community</a:t>
            </a:r>
          </a:p>
          <a:p>
            <a:pPr>
              <a:lnSpc>
                <a:spcPct val="81000"/>
              </a:lnSpc>
            </a:pPr>
            <a:r>
              <a:rPr lang="en-US" dirty="0" smtClean="0"/>
              <a:t>Used all over the world</a:t>
            </a:r>
          </a:p>
          <a:p>
            <a:pPr>
              <a:lnSpc>
                <a:spcPct val="81000"/>
              </a:lnSpc>
            </a:pPr>
            <a:r>
              <a:rPr lang="en-US" dirty="0"/>
              <a:t>Enjoy many capabilities w/o changing a single module </a:t>
            </a:r>
            <a:r>
              <a:rPr lang="en-US" dirty="0" smtClean="0"/>
              <a:t>file</a:t>
            </a:r>
          </a:p>
          <a:p>
            <a:pPr>
              <a:lnSpc>
                <a:spcPct val="81000"/>
              </a:lnSpc>
            </a:pPr>
            <a:r>
              <a:rPr lang="en-US" dirty="0"/>
              <a:t>Many more advantages when you're </a:t>
            </a:r>
            <a:r>
              <a:rPr lang="en-US" dirty="0" smtClean="0"/>
              <a:t>ready</a:t>
            </a:r>
          </a:p>
          <a:p>
            <a:pPr>
              <a:lnSpc>
                <a:spcPct val="81000"/>
              </a:lnSpc>
            </a:pPr>
            <a:endParaRPr dirty="0"/>
          </a:p>
        </p:txBody>
      </p:sp>
      <p:sp>
        <p:nvSpPr>
          <p:cNvPr id="129" name="Shape 129"/>
          <p:cNvSpPr/>
          <p:nvPr/>
        </p:nvSpPr>
        <p:spPr>
          <a:xfrm>
            <a:off x="628650" y="6425420"/>
            <a:ext cx="2057400" cy="226985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45718" tIns="45718" rIns="45718" bIns="45718" anchor="ctr">
            <a:spAutoFit/>
          </a:bodyPr>
          <a:lstStyle>
            <a:lvl1pPr>
              <a:defRPr sz="1000">
                <a:latin typeface="Arial"/>
                <a:ea typeface="Arial"/>
                <a:cs typeface="Arial"/>
                <a:sym typeface="Arial"/>
              </a:defRPr>
            </a:lvl1pPr>
          </a:lstStyle>
          <a:p>
            <a:r>
              <a:t>May 2017</a:t>
            </a:r>
          </a:p>
        </p:txBody>
      </p:sp>
      <p:sp>
        <p:nvSpPr>
          <p:cNvPr id="130" name="Shape 130"/>
          <p:cNvSpPr>
            <a:spLocks noGrp="1"/>
          </p:cNvSpPr>
          <p:nvPr>
            <p:ph type="sldNum" sz="quarter" idx="2"/>
          </p:nvPr>
        </p:nvSpPr>
        <p:spPr>
          <a:xfrm>
            <a:off x="4519928" y="6425420"/>
            <a:ext cx="174770" cy="226984"/>
          </a:xfrm>
          <a:prstGeom prst="rect">
            <a:avLst/>
          </a:prstGeom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/>
          <a:lstStyle/>
          <a:p>
            <a:fld id="{86CB4B4D-7CA3-9044-876B-883B54F8677D}" type="slidenum">
              <a:t>9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1209553842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Times"/>
        <a:ea typeface="Times"/>
        <a:cs typeface="Times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000FF"/>
      </a:hlink>
      <a:folHlink>
        <a:srgbClr val="FF00FF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Times"/>
        <a:ea typeface="Times"/>
        <a:cs typeface="Times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ctr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8" tIns="45718" rIns="45718" bIns="45718" numCol="1" spcCol="38100" rtlCol="0" anchor="t">
        <a:spAutoFit/>
      </a:bodyPr>
      <a:lstStyle>
        <a:defPPr marL="0" marR="0" indent="0" algn="l" defTabSz="9144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4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j-lt"/>
            <a:ea typeface="+mj-ea"/>
            <a:cs typeface="+mj-cs"/>
            <a:sym typeface="Helvetica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486</TotalTime>
  <Words>2513</Words>
  <Application>Microsoft Macintosh PowerPoint</Application>
  <PresentationFormat>On-screen Show (4:3)</PresentationFormat>
  <Paragraphs>463</Paragraphs>
  <Slides>56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56</vt:i4>
      </vt:variant>
    </vt:vector>
  </HeadingPairs>
  <TitlesOfParts>
    <vt:vector size="64" baseType="lpstr">
      <vt:lpstr>Arial</vt:lpstr>
      <vt:lpstr>Calibri</vt:lpstr>
      <vt:lpstr>Calibri Light</vt:lpstr>
      <vt:lpstr>Courier</vt:lpstr>
      <vt:lpstr>Helvetica</vt:lpstr>
      <vt:lpstr>Times</vt:lpstr>
      <vt:lpstr>Times New Roman</vt:lpstr>
      <vt:lpstr>Office Theme</vt:lpstr>
      <vt:lpstr>Linux Clusters Institute: Lmod: A Modern Environment Module System</vt:lpstr>
      <vt:lpstr>Outline</vt:lpstr>
      <vt:lpstr>Conclusions: Lmod</vt:lpstr>
      <vt:lpstr>What are Modules? </vt:lpstr>
      <vt:lpstr>What is Lmod? </vt:lpstr>
      <vt:lpstr>Fundamental Issues</vt:lpstr>
      <vt:lpstr>Example of Lmod: Environment Modules (I)</vt:lpstr>
      <vt:lpstr>Example of Lmod: Environment Modules (II)</vt:lpstr>
      <vt:lpstr>Why You Might Want To Use Lmod?</vt:lpstr>
      <vt:lpstr>Lmod Features</vt:lpstr>
      <vt:lpstr>Tmod vs. Lmod</vt:lpstr>
      <vt:lpstr>Safety Features of Lmod (I)</vt:lpstr>
      <vt:lpstr>Safety Features of Lmod (II)</vt:lpstr>
      <vt:lpstr>Module Architecture Design</vt:lpstr>
      <vt:lpstr>Shared Disk versus Local Install</vt:lpstr>
      <vt:lpstr>Modulefile Layout  Choices</vt:lpstr>
      <vt:lpstr>Flat Naming Scheme: PETSc</vt:lpstr>
      <vt:lpstr>Problems w/ Flat naming scheme</vt:lpstr>
      <vt:lpstr>Extremely complicated modulefiles</vt:lpstr>
      <vt:lpstr>Hierarchical Naming Schemes</vt:lpstr>
      <vt:lpstr>MODULEPATH</vt:lpstr>
      <vt:lpstr>Modulefile contents</vt:lpstr>
      <vt:lpstr>Providing a standard set of modules</vt:lpstr>
      <vt:lpstr>A Standard Set of Modules (II)</vt:lpstr>
      <vt:lpstr>User Collections with Save/Restore</vt:lpstr>
      <vt:lpstr>Module reset, restore</vt:lpstr>
      <vt:lpstr>Module Naming Conventions</vt:lpstr>
      <vt:lpstr>Module Naming Conventions (II)</vt:lpstr>
      <vt:lpstr>Bash issues</vt:lpstr>
      <vt:lpstr>Bash Issues (II)</vt:lpstr>
      <vt:lpstr>Bash Repair Choices</vt:lpstr>
      <vt:lpstr>Keeping Software for Life of Cluster or Not</vt:lpstr>
      <vt:lpstr>Hidden modules</vt:lpstr>
      <vt:lpstr>Using System MODULERC to hide modules</vt:lpstr>
      <vt:lpstr>Tracking Module Usage</vt:lpstr>
      <vt:lpstr>Usage counts</vt:lpstr>
      <vt:lpstr>Distinct Users</vt:lpstr>
      <vt:lpstr>Why does Lmod work at all?</vt:lpstr>
      <vt:lpstr>The trick is:</vt:lpstr>
      <vt:lpstr>Why is this important?</vt:lpstr>
      <vt:lpstr>Tracing Lmod</vt:lpstr>
      <vt:lpstr>How to trace Lmod startup behavior</vt:lpstr>
      <vt:lpstr>SHELL STARTUP DEBUG Package</vt:lpstr>
      <vt:lpstr>SHELL STARTUP DEBUG (II)</vt:lpstr>
      <vt:lpstr>SHELL STARTUP DEBUG and LMOD_TRACING</vt:lpstr>
      <vt:lpstr>Advanced Topics</vt:lpstr>
      <vt:lpstr>ml </vt:lpstr>
      <vt:lpstr>Spider Cache</vt:lpstr>
      <vt:lpstr>Spider Cache Advantages</vt:lpstr>
      <vt:lpstr>Spider Cache Disadvantages</vt:lpstr>
      <vt:lpstr>Module Properties</vt:lpstr>
      <vt:lpstr>Module Properties (II): Sticky</vt:lpstr>
      <vt:lpstr>pushenv()</vt:lpstr>
      <vt:lpstr>SitePackage.lua</vt:lpstr>
      <vt:lpstr>Remote Debugging</vt:lpstr>
      <vt:lpstr>Conclusions: Lmod</vt:lpstr>
    </vt:vector>
  </TitlesOfParts>
  <LinksUpToDate>false</LinksUpToDate>
  <SharedDoc>false</SharedDoc>
  <HyperlinksChanged>false</HyperlinksChanged>
  <AppVersion>15.0033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Linux Clusters Institute: Lmod: A Modern Environment Module System</dc:title>
  <cp:lastModifiedBy>Robert McLay</cp:lastModifiedBy>
  <cp:revision>31</cp:revision>
  <dcterms:modified xsi:type="dcterms:W3CDTF">2017-05-25T02:38:05Z</dcterms:modified>
</cp:coreProperties>
</file>