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9" r:id="rId2"/>
    <p:sldId id="472" r:id="rId3"/>
    <p:sldId id="542" r:id="rId4"/>
    <p:sldId id="541" r:id="rId5"/>
    <p:sldId id="543" r:id="rId6"/>
    <p:sldId id="544" r:id="rId7"/>
    <p:sldId id="550" r:id="rId8"/>
    <p:sldId id="547" r:id="rId9"/>
    <p:sldId id="551" r:id="rId10"/>
    <p:sldId id="548" r:id="rId11"/>
    <p:sldId id="545" r:id="rId12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PVMWARE01" initials="X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26"/>
    </p:cViewPr>
  </p:sorterViewPr>
  <p:notesViewPr>
    <p:cSldViewPr>
      <p:cViewPr varScale="1">
        <p:scale>
          <a:sx n="40" d="100"/>
          <a:sy n="40" d="100"/>
        </p:scale>
        <p:origin x="-1392" y="-84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10-23T09:14:49.723" idx="1">
    <p:pos x="3472" y="1558"/>
    <p:text>testdoc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10-23T09:17:10.968" idx="2">
    <p:pos x="2718" y="1679"/>
    <p:text>test phrase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SDS/SDS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A3EABB-0F83-4761-BD43-D3CD86C651BF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C4E13F1-B15C-4C57-9890-C5518C561AFE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CAFDB-F4AB-4526-A1DE-6F83B243799D}" type="slidenum">
              <a:rPr lang="en-US"/>
              <a:pPr/>
              <a:t>10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96B3E93-7B02-43BE-B391-E47F0CAC2D0F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4B3AA-10CD-4CF3-B051-1480D7B47977}" type="slidenum">
              <a:rPr lang="en-US"/>
              <a:pPr/>
              <a:t>11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C059FC8-A6FA-4A24-9DBF-D35BE95EADA4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4BF5407-2924-4EA7-8055-DE13FCF1E299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AA84A-32B7-41C2-88AA-AE701E05DB58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D490AF0-D80F-4D97-AA61-FBCA21668740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AB115-9AE8-4093-9F89-4B6E1BE91A6E}" type="slidenum">
              <a:rPr lang="en-US"/>
              <a:pPr/>
              <a:t>4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04EFF58-928E-4024-A3B4-377622E84747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240CD-03DB-4EA6-A37F-F3C97BBD4488}" type="slidenum">
              <a:rPr lang="en-US"/>
              <a:pPr/>
              <a:t>5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AA4AAA4-6171-4080-9A8B-2EE900F4570F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7CCD4-145B-480B-835A-124856AC8D40}" type="slidenum">
              <a:rPr lang="en-US"/>
              <a:pPr/>
              <a:t>6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149FE12-4DBC-4F48-B65C-853811D6B640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244F8-EEE9-4A15-9E9B-12CC6A5B6CB2}" type="slidenum">
              <a:rPr lang="en-US"/>
              <a:pPr/>
              <a:t>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58E161D-6EBE-46A0-B09F-52D4C5C20161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F8FB7-C5D3-4101-BECD-7D75140159C9}" type="slidenum">
              <a:rPr lang="en-US"/>
              <a:pPr/>
              <a:t>8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0A4E297-FEF8-4A6E-BF25-6918C54C87DE}" type="datetime1">
              <a:rPr lang="en-US"/>
              <a:pPr/>
              <a:t>10/23/2007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99C1-6EF5-4110-AEAC-EE81C1ED3DFA}" type="slidenum">
              <a:rPr lang="en-US"/>
              <a:pPr/>
              <a:t>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omments" Target="../comments/comment1.x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Finance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Local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Governments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World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Water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Forum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17, 2006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summary</a:t>
            </a:r>
            <a:endParaRPr lang="es-ES_tradnl"/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and structuring may not be a source of funds, but can help bring funds and enhance the long term sustainability of water projects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All actors, all sources, all structures must be explored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67686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67686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676869" name="Photo Editor Photo" r:id="rId4" imgW="3086531" imgH="3704762" progId="">
              <p:embed/>
            </p:oleObj>
          </a:graphicData>
        </a:graphic>
      </p:graphicFrame>
      <p:sp>
        <p:nvSpPr>
          <p:cNvPr id="676870" name="Text Box 6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676871" name="Text Box 7"/>
          <p:cNvSpPr txBox="1">
            <a:spLocks noChangeArrowheads="1"/>
          </p:cNvSpPr>
          <p:nvPr/>
        </p:nvSpPr>
        <p:spPr bwMode="auto">
          <a:xfrm>
            <a:off x="12192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8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/>
              <a:t>Outline of the presentation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AutoShape 2"/>
          <p:cNvSpPr>
            <a:spLocks noChangeArrowheads="1"/>
          </p:cNvSpPr>
          <p:nvPr/>
        </p:nvSpPr>
        <p:spPr bwMode="auto">
          <a:xfrm>
            <a:off x="838200" y="2895600"/>
            <a:ext cx="1662113" cy="2286000"/>
          </a:xfrm>
          <a:prstGeom prst="homePlate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699" name="AutoShape 3"/>
          <p:cNvSpPr>
            <a:spLocks noChangeArrowheads="1"/>
          </p:cNvSpPr>
          <p:nvPr/>
        </p:nvSpPr>
        <p:spPr bwMode="auto">
          <a:xfrm>
            <a:off x="28956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1" name="Rectangle 5"/>
          <p:cNvSpPr>
            <a:spLocks noChangeArrowheads="1"/>
          </p:cNvSpPr>
          <p:nvPr/>
        </p:nvSpPr>
        <p:spPr bwMode="auto">
          <a:xfrm>
            <a:off x="7010400" y="3048000"/>
            <a:ext cx="16764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2" name="AutoShape 6"/>
          <p:cNvSpPr>
            <a:spLocks noChangeArrowheads="1"/>
          </p:cNvSpPr>
          <p:nvPr/>
        </p:nvSpPr>
        <p:spPr bwMode="auto">
          <a:xfrm>
            <a:off x="48768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3" name="Text Box 7"/>
          <p:cNvSpPr txBox="1">
            <a:spLocks noChangeArrowheads="1"/>
          </p:cNvSpPr>
          <p:nvPr/>
        </p:nvSpPr>
        <p:spPr bwMode="auto">
          <a:xfrm>
            <a:off x="914400" y="39624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NEEDS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4" name="Text Box 8"/>
          <p:cNvSpPr txBox="1">
            <a:spLocks noChangeArrowheads="1"/>
          </p:cNvSpPr>
          <p:nvPr/>
        </p:nvSpPr>
        <p:spPr bwMode="auto">
          <a:xfrm>
            <a:off x="27432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Preparation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5" name="Text Box 9"/>
          <p:cNvSpPr txBox="1">
            <a:spLocks noChangeArrowheads="1"/>
          </p:cNvSpPr>
          <p:nvPr/>
        </p:nvSpPr>
        <p:spPr bwMode="auto">
          <a:xfrm>
            <a:off x="47244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Structuring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6" name="Text Box 10"/>
          <p:cNvSpPr txBox="1">
            <a:spLocks noChangeArrowheads="1"/>
          </p:cNvSpPr>
          <p:nvPr/>
        </p:nvSpPr>
        <p:spPr bwMode="auto">
          <a:xfrm>
            <a:off x="6858000" y="39624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Financing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7" name="Text Box 11"/>
          <p:cNvSpPr txBox="1">
            <a:spLocks noChangeArrowheads="1"/>
          </p:cNvSpPr>
          <p:nvPr/>
        </p:nvSpPr>
        <p:spPr bwMode="auto">
          <a:xfrm>
            <a:off x="762000" y="8382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Project finance cycle</a:t>
            </a:r>
            <a:endParaRPr lang="es-ES_tradnl" sz="40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One of the major obstacles to water and sanitation finance is project preparation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Low 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 local affair, sometimes removed from decision making centers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Difficult political and economic conditions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Scarcity of financial resources: users, taxpayers, markets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not given the key role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7200" cy="4876800"/>
          </a:xfrm>
        </p:spPr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and multilaterals financial institutions must emphasize support for the early stage.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We at the IDB hope to approve on Monday a Project Preparation Fund with grants for capacity building and project preparation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should consider “debt for water swaps” as part of their official assistance.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Both would leverage other funds: “teach them how to fish instead of giving them fish”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structuring</a:t>
            </a:r>
            <a:endParaRPr lang="es-ES_tradnl"/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Financial structures adapted to local realities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Exploit all possibilities to maximize synergies between scarce resources: own labor, tariffs, donors, multilaterals, public and private resources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one extreme, cooperatives, water microenterprises, municipal utilities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 the middle, management contracts, for operation, maintenance, collections, etc.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the other extreme, full-fledged concessions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r>
              <a:rPr lang="en-US"/>
              <a:t>Project structuring: local conditions</a:t>
            </a:r>
            <a:endParaRPr lang="es-ES_tradnl"/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Willingness to pay/local views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Tariff sustainability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Site and location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Fiscal space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Legal framework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Political risk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Macroeconomic conditions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ChangeArrowheads="1"/>
          </p:cNvSpPr>
          <p:nvPr/>
        </p:nvSpPr>
        <p:spPr bwMode="auto">
          <a:xfrm>
            <a:off x="1538288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68198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81987" name="Slide" r:id="rId4" imgW="4664160" imgH="3497400" progId="PowerPoint.Slide.8">
              <p:embed/>
            </p:oleObj>
          </a:graphicData>
        </a:graphic>
      </p:graphicFrame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0" y="2819400"/>
            <a:ext cx="1508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Local conditions</a:t>
            </a:r>
            <a:endParaRPr lang="es-ES_tradnl" sz="1800" b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s-ES"/>
              <a:t>Water financing model</a:t>
            </a:r>
            <a:endParaRPr lang="en-US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Sesión FT3.40,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Domingo 19 marzo, 11:00 am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Diezmo 4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20048</TotalTime>
  <Words>365</Words>
  <Application>Microsoft PowerPoint 7.0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Design</vt:lpstr>
      <vt:lpstr>Photo Editor Photo</vt:lpstr>
      <vt:lpstr>Slide</vt:lpstr>
      <vt:lpstr>Removing financing obstacles through project structuring </vt:lpstr>
      <vt:lpstr>Outline of the presentation</vt:lpstr>
      <vt:lpstr>Slide 3</vt:lpstr>
      <vt:lpstr>Project preparation</vt:lpstr>
      <vt:lpstr>Project preparation</vt:lpstr>
      <vt:lpstr>Project structuring</vt:lpstr>
      <vt:lpstr>Project structuring: local conditions</vt:lpstr>
      <vt:lpstr>Slide 8</vt:lpstr>
      <vt:lpstr>Water financing model</vt:lpstr>
      <vt:lpstr>In summary</vt:lpstr>
      <vt:lpstr>Removing financing obstacles through project structuring 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503</cp:revision>
  <cp:lastPrinted>2002-05-03T16:19:44Z</cp:lastPrinted>
  <dcterms:created xsi:type="dcterms:W3CDTF">1998-11-20T16:31:11Z</dcterms:created>
  <dcterms:modified xsi:type="dcterms:W3CDTF">2007-10-23T07:18:55Z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