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499" r:id="rId2"/>
    <p:sldId id="472" r:id="rId3"/>
    <p:sldId id="542" r:id="rId4"/>
    <p:sldId id="541" r:id="rId5"/>
    <p:sldId id="543" r:id="rId6"/>
    <p:sldId id="544" r:id="rId7"/>
    <p:sldId id="550" r:id="rId8"/>
    <p:sldId id="547" r:id="rId9"/>
    <p:sldId id="551" r:id="rId10"/>
    <p:sldId id="548" r:id="rId11"/>
    <p:sldId id="545" r:id="rId12"/>
  </p:sldIdLst>
  <p:sldSz cx="9144000" cy="6858000" type="screen4x3"/>
  <p:notesSz cx="6858000" cy="92964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kumimoji="1" sz="2400" kern="1200">
        <a:solidFill>
          <a:srgbClr val="FFFF66"/>
        </a:solidFill>
        <a:latin typeface="Arial" pitchFamily="34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kumimoji="1" sz="2400" kern="1200">
        <a:solidFill>
          <a:srgbClr val="FFFF66"/>
        </a:solidFill>
        <a:latin typeface="Arial" pitchFamily="34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kumimoji="1" sz="2400" kern="1200">
        <a:solidFill>
          <a:srgbClr val="FFFF66"/>
        </a:solidFill>
        <a:latin typeface="Arial" pitchFamily="34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kumimoji="1" sz="2400" kern="1200">
        <a:solidFill>
          <a:srgbClr val="FFFF66"/>
        </a:solidFill>
        <a:latin typeface="Arial" pitchFamily="34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kumimoji="1" sz="2400" kern="1200">
        <a:solidFill>
          <a:srgbClr val="FFFF66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rgbClr val="FFFF66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rgbClr val="FFFF66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rgbClr val="FFFF66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rgbClr val="FFFF66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FFFF66"/>
    <a:srgbClr val="2901BD"/>
    <a:srgbClr val="3A05FD"/>
    <a:srgbClr val="FF9900"/>
    <a:srgbClr val="FFFF99"/>
    <a:srgbClr val="99CCFF"/>
    <a:srgbClr val="FFCCFF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inimized" horzBarState="maximized">
    <p:restoredLeft sz="32787"/>
    <p:restoredTop sz="90929"/>
  </p:normalViewPr>
  <p:slideViewPr>
    <p:cSldViewPr>
      <p:cViewPr varScale="1">
        <p:scale>
          <a:sx n="74" d="100"/>
          <a:sy n="74" d="100"/>
        </p:scale>
        <p:origin x="-73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1830" y="-102"/>
      </p:cViewPr>
      <p:guideLst>
        <p:guide orient="horz" pos="2929"/>
        <p:guide pos="216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3388" cy="4651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791" tIns="45895" rIns="91791" bIns="45895" numCol="1" anchor="t" anchorCtr="0" compatLnSpc="1">
            <a:prstTxWarp prst="textNoShape">
              <a:avLst/>
            </a:prstTxWarp>
          </a:bodyPr>
          <a:lstStyle>
            <a:lvl1pPr algn="l" defTabSz="919163">
              <a:defRPr kumimoji="0"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r>
              <a:rPr lang="en-US" smtClean="0"/>
              <a:t>testdoc</a:t>
            </a:r>
            <a:endParaRPr 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3387" cy="4651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791" tIns="45895" rIns="91791" bIns="45895" numCol="1" anchor="t" anchorCtr="0" compatLnSpc="1">
            <a:prstTxWarp prst="textNoShape">
              <a:avLst/>
            </a:prstTxWarp>
          </a:bodyPr>
          <a:lstStyle>
            <a:lvl1pPr algn="r" defTabSz="919163">
              <a:defRPr kumimoji="0"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fld id="{F9A9A3AC-7D87-4441-A633-53B9CA3FC5D3}" type="datetime1">
              <a:rPr lang="en-US"/>
              <a:pPr/>
              <a:t>6/17/2008</a:t>
            </a:fld>
            <a:endParaRPr lang="en-US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2973388" cy="46513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791" tIns="45895" rIns="91791" bIns="45895" numCol="1" anchor="b" anchorCtr="0" compatLnSpc="1">
            <a:prstTxWarp prst="textNoShape">
              <a:avLst/>
            </a:prstTxWarp>
          </a:bodyPr>
          <a:lstStyle>
            <a:lvl1pPr algn="l" defTabSz="919163">
              <a:defRPr kumimoji="0"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r>
              <a:rPr lang="en-US"/>
              <a:t>SDS</a:t>
            </a:r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831263"/>
            <a:ext cx="2973387" cy="46513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791" tIns="45895" rIns="91791" bIns="45895" numCol="1" anchor="b" anchorCtr="0" compatLnSpc="1">
            <a:prstTxWarp prst="textNoShape">
              <a:avLst/>
            </a:prstTxWarp>
          </a:bodyPr>
          <a:lstStyle>
            <a:lvl1pPr algn="r" defTabSz="919163">
              <a:defRPr kumimoji="0"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fld id="{3DCC02E8-4F43-407E-854B-69157846671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3388" cy="4651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791" tIns="45895" rIns="91791" bIns="45895" numCol="1" anchor="t" anchorCtr="0" compatLnSpc="1">
            <a:prstTxWarp prst="textNoShape">
              <a:avLst/>
            </a:prstTxWarp>
          </a:bodyPr>
          <a:lstStyle>
            <a:lvl1pPr algn="l" defTabSz="919163">
              <a:defRPr kumimoji="0"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r>
              <a:rPr lang="en-US" smtClean="0"/>
              <a:t>testdoc</a:t>
            </a:r>
            <a:endParaRPr lang="en-US"/>
          </a:p>
        </p:txBody>
      </p:sp>
      <p:sp>
        <p:nvSpPr>
          <p:cNvPr id="2051" name="Rectangle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106488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2" name="Rectangle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5988" y="4418013"/>
            <a:ext cx="5026025" cy="41814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791" tIns="45895" rIns="91791" bIns="4589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3387" cy="4651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791" tIns="45895" rIns="91791" bIns="45895" numCol="1" anchor="t" anchorCtr="0" compatLnSpc="1">
            <a:prstTxWarp prst="textNoShape">
              <a:avLst/>
            </a:prstTxWarp>
          </a:bodyPr>
          <a:lstStyle>
            <a:lvl1pPr algn="r" defTabSz="919163">
              <a:defRPr kumimoji="0"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fld id="{336668E9-9399-4E26-8D66-0766B51BE7F6}" type="datetime1">
              <a:rPr lang="en-US"/>
              <a:pPr/>
              <a:t>6/17/2008</a:t>
            </a:fld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2973388" cy="46513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791" tIns="45895" rIns="91791" bIns="45895" numCol="1" anchor="b" anchorCtr="0" compatLnSpc="1">
            <a:prstTxWarp prst="textNoShape">
              <a:avLst/>
            </a:prstTxWarp>
          </a:bodyPr>
          <a:lstStyle>
            <a:lvl1pPr algn="l" defTabSz="919163">
              <a:defRPr kumimoji="0"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831263"/>
            <a:ext cx="2973387" cy="46513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791" tIns="45895" rIns="91791" bIns="45895" numCol="1" anchor="b" anchorCtr="0" compatLnSpc="1">
            <a:prstTxWarp prst="textNoShape">
              <a:avLst/>
            </a:prstTxWarp>
          </a:bodyPr>
          <a:lstStyle>
            <a:lvl1pPr algn="r" defTabSz="919163">
              <a:defRPr kumimoji="0"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fld id="{73F5B70A-9BA1-44A3-A330-5D2BE2DC910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63BA94-9408-4C91-B49B-CA8EA4B4011A}" type="slidenum">
              <a:rPr lang="en-US"/>
              <a:pPr/>
              <a:t>1</a:t>
            </a:fld>
            <a:endParaRPr lang="en-US"/>
          </a:p>
        </p:txBody>
      </p:sp>
      <p:sp>
        <p:nvSpPr>
          <p:cNvPr id="645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testdoc</a:t>
            </a:r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DCAFDB-F4AB-4526-A1DE-6F83B243799D}" type="slidenum">
              <a:rPr lang="en-US"/>
              <a:pPr/>
              <a:t>10</a:t>
            </a:fld>
            <a:endParaRPr lang="en-US"/>
          </a:p>
        </p:txBody>
      </p:sp>
      <p:sp>
        <p:nvSpPr>
          <p:cNvPr id="68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testdoc</a:t>
            </a:r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3F4B3AA-10CD-4CF3-B051-1480D7B47977}" type="slidenum">
              <a:rPr lang="en-US"/>
              <a:pPr/>
              <a:t>11</a:t>
            </a:fld>
            <a:endParaRPr lang="en-US"/>
          </a:p>
        </p:txBody>
      </p:sp>
      <p:sp>
        <p:nvSpPr>
          <p:cNvPr id="67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06488" y="696913"/>
            <a:ext cx="4648200" cy="34861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78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5988" y="4418013"/>
            <a:ext cx="5026025" cy="41814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_tradnl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testdoc</a:t>
            </a:r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85EE1DB-4468-4886-9639-35A047C92F85}" type="slidenum">
              <a:rPr lang="en-US"/>
              <a:pPr/>
              <a:t>2</a:t>
            </a:fld>
            <a:endParaRPr lang="en-US"/>
          </a:p>
        </p:txBody>
      </p:sp>
      <p:sp>
        <p:nvSpPr>
          <p:cNvPr id="64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testdoc</a:t>
            </a:r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D5AA84A-32B7-41C2-88AA-AE701E05DB58}" type="slidenum">
              <a:rPr lang="en-US"/>
              <a:pPr/>
              <a:t>3</a:t>
            </a:fld>
            <a:endParaRPr lang="en-US"/>
          </a:p>
        </p:txBody>
      </p:sp>
      <p:sp>
        <p:nvSpPr>
          <p:cNvPr id="67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testdoc</a:t>
            </a:r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31AB115-9AE8-4093-9F89-4B6E1BE91A6E}" type="slidenum">
              <a:rPr lang="en-US"/>
              <a:pPr/>
              <a:t>4</a:t>
            </a:fld>
            <a:endParaRPr lang="en-US"/>
          </a:p>
        </p:txBody>
      </p:sp>
      <p:sp>
        <p:nvSpPr>
          <p:cNvPr id="67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testdoc</a:t>
            </a:r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8240CD-03DB-4EA6-A37F-F3C97BBD4488}" type="slidenum">
              <a:rPr lang="en-US"/>
              <a:pPr/>
              <a:t>5</a:t>
            </a:fld>
            <a:endParaRPr lang="en-US"/>
          </a:p>
        </p:txBody>
      </p:sp>
      <p:sp>
        <p:nvSpPr>
          <p:cNvPr id="67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testdoc</a:t>
            </a:r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F27CCD4-145B-480B-835A-124856AC8D40}" type="slidenum">
              <a:rPr lang="en-US"/>
              <a:pPr/>
              <a:t>6</a:t>
            </a:fld>
            <a:endParaRPr lang="en-US"/>
          </a:p>
        </p:txBody>
      </p:sp>
      <p:sp>
        <p:nvSpPr>
          <p:cNvPr id="67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testdoc</a:t>
            </a:r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2A244F8-EEE9-4A15-9E9B-12CC6A5B6CB2}" type="slidenum">
              <a:rPr lang="en-US"/>
              <a:pPr/>
              <a:t>7</a:t>
            </a:fld>
            <a:endParaRPr lang="en-US"/>
          </a:p>
        </p:txBody>
      </p:sp>
      <p:sp>
        <p:nvSpPr>
          <p:cNvPr id="68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testdoc</a:t>
            </a:r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D9F8FB7-C5D3-4101-BECD-7D75140159C9}" type="slidenum">
              <a:rPr lang="en-US"/>
              <a:pPr/>
              <a:t>8</a:t>
            </a:fld>
            <a:endParaRPr lang="en-US"/>
          </a:p>
        </p:txBody>
      </p:sp>
      <p:sp>
        <p:nvSpPr>
          <p:cNvPr id="68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06488" y="696913"/>
            <a:ext cx="4648200" cy="34861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30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5988" y="4418013"/>
            <a:ext cx="5026025" cy="41814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_tradnl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testdoc</a:t>
            </a:r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0999C1-6EF5-4110-AEAC-EE81C1ED3DFA}" type="slidenum">
              <a:rPr lang="en-US"/>
              <a:pPr/>
              <a:t>9</a:t>
            </a:fld>
            <a:endParaRPr lang="en-US"/>
          </a:p>
        </p:txBody>
      </p:sp>
      <p:sp>
        <p:nvSpPr>
          <p:cNvPr id="69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06488" y="696913"/>
            <a:ext cx="4648200" cy="34861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12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5988" y="4418013"/>
            <a:ext cx="5026025" cy="41814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_tradnl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testdoc</a:t>
            </a:r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50000">
              <a:schemeClr val="bg1"/>
            </a:gs>
            <a:gs pos="100000">
              <a:schemeClr val="bg1">
                <a:gamma/>
                <a:shade val="46275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381000" y="0"/>
            <a:ext cx="1447800" cy="6856413"/>
          </a:xfrm>
          <a:prstGeom prst="rect">
            <a:avLst/>
          </a:prstGeom>
          <a:gradFill rotWithShape="0">
            <a:gsLst>
              <a:gs pos="0">
                <a:schemeClr val="bg1">
                  <a:gamma/>
                  <a:shade val="61961"/>
                  <a:invGamma/>
                </a:schemeClr>
              </a:gs>
              <a:gs pos="50000">
                <a:schemeClr val="bg1">
                  <a:alpha val="50000"/>
                </a:schemeClr>
              </a:gs>
              <a:gs pos="100000">
                <a:schemeClr val="bg1">
                  <a:gamma/>
                  <a:shade val="61961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685800" y="2438400"/>
            <a:ext cx="8456613" cy="762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bg1">
                  <a:gamma/>
                  <a:shade val="15294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057400" y="41148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b="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1009BEE-08D1-4E7C-BB74-2FC1EA67CE5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0" y="3505200"/>
            <a:ext cx="4724400" cy="152400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13DBBD-7A04-4723-B92B-FB6E26DB2E4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D84D52-7605-4E24-90FD-BBEC27583AD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219B06-2EDA-49C0-9CB3-0BFDFA2365C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B92C9F-6B29-4E8B-932D-5AF219B1866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36008F-E994-43C2-B553-FE6A25BB1F9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8F6C76-1B24-4CB7-A7C8-1A104215FD0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35AA22-1F69-479F-8F85-319199CD2C5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1D2F92-9635-4E02-AB85-6B811FBB422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4AF668-990E-4361-9410-AAE25F64404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041A5F-AF75-4970-B510-CE0409F428E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46275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381000" y="0"/>
            <a:ext cx="1447800" cy="6856413"/>
          </a:xfrm>
          <a:prstGeom prst="rect">
            <a:avLst/>
          </a:prstGeom>
          <a:gradFill rotWithShape="0">
            <a:gsLst>
              <a:gs pos="0">
                <a:schemeClr val="bg1">
                  <a:alpha val="50000"/>
                </a:schemeClr>
              </a:gs>
              <a:gs pos="100000">
                <a:schemeClr val="bg1">
                  <a:gamma/>
                  <a:shade val="61961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52400" y="1752600"/>
            <a:ext cx="4724400" cy="152400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685800" y="6629400"/>
            <a:ext cx="3505200" cy="227013"/>
          </a:xfrm>
          <a:prstGeom prst="rect">
            <a:avLst/>
          </a:prstGeom>
          <a:gradFill rotWithShape="0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762000" y="762000"/>
            <a:ext cx="8380413" cy="762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bg1">
                  <a:gamma/>
                  <a:shade val="15294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1722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fld id="{5D5815CD-596C-49F7-825B-434B95114BD9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zoom/>
  </p:transition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l"/>
        <a:defRPr kumimoji="1"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 b="1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400" b="1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 b="1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 b="1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 b="1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 b="1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 b="1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3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7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905000"/>
          </a:xfrm>
          <a:noFill/>
        </p:spPr>
        <p:txBody>
          <a:bodyPr/>
          <a:lstStyle/>
          <a:p>
            <a:pPr algn="ctr"/>
            <a:r>
              <a:rPr lang="en-US">
                <a:solidFill>
                  <a:schemeClr val="tx1"/>
                </a:solidFill>
                <a:cs typeface="Times New Roman" pitchFamily="18" charset="0"/>
              </a:rPr>
              <a:t>Removing financing obstacles through project structuring</a:t>
            </a:r>
            <a:r>
              <a:rPr lang="en-US">
                <a:latin typeface="Plain"/>
                <a:cs typeface="Times New Roman" pitchFamily="18" charset="0"/>
              </a:rPr>
              <a:t> </a:t>
            </a:r>
            <a:endParaRPr lang="es-ES">
              <a:latin typeface="Plain"/>
              <a:cs typeface="Times New Roman" pitchFamily="18" charset="0"/>
            </a:endParaRPr>
          </a:p>
        </p:txBody>
      </p:sp>
      <p:sp>
        <p:nvSpPr>
          <p:cNvPr id="584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en-US"/>
          </a:p>
          <a:p>
            <a:pPr>
              <a:buFont typeface="Wingdings" pitchFamily="2" charset="2"/>
              <a:buNone/>
            </a:pPr>
            <a:endParaRPr lang="en-US"/>
          </a:p>
          <a:p>
            <a:pPr>
              <a:buFont typeface="Wingdings" pitchFamily="2" charset="2"/>
              <a:buNone/>
            </a:pPr>
            <a:r>
              <a:rPr lang="en-US"/>
              <a:t>			</a:t>
            </a:r>
          </a:p>
        </p:txBody>
      </p:sp>
      <p:sp>
        <p:nvSpPr>
          <p:cNvPr id="584708" name="Rectangle 4"/>
          <p:cNvSpPr>
            <a:spLocks noChangeArrowheads="1"/>
          </p:cNvSpPr>
          <p:nvPr/>
        </p:nvSpPr>
        <p:spPr bwMode="auto">
          <a:xfrm>
            <a:off x="1219200" y="5181600"/>
            <a:ext cx="6705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s-ES" b="1">
                <a:solidFill>
                  <a:srgbClr val="F6F00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Antonio Vives</a:t>
            </a:r>
          </a:p>
          <a:p>
            <a:r>
              <a:rPr lang="es-ES" sz="2000">
                <a:solidFill>
                  <a:srgbClr val="F6F00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Manager, a.i.</a:t>
            </a:r>
          </a:p>
          <a:p>
            <a:r>
              <a:rPr lang="es-ES" sz="2000">
                <a:solidFill>
                  <a:srgbClr val="F6F00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Sustainable Development Department</a:t>
            </a:r>
          </a:p>
          <a:p>
            <a:r>
              <a:rPr lang="es-ES" sz="2000">
                <a:solidFill>
                  <a:srgbClr val="F6F00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Inter-American Development Bank</a:t>
            </a:r>
          </a:p>
        </p:txBody>
      </p:sp>
      <p:graphicFrame>
        <p:nvGraphicFramePr>
          <p:cNvPr id="584709" name="Object 5"/>
          <p:cNvGraphicFramePr>
            <a:graphicFrameLocks noChangeAspect="1"/>
          </p:cNvGraphicFramePr>
          <p:nvPr/>
        </p:nvGraphicFramePr>
        <p:xfrm>
          <a:off x="4038600" y="3733800"/>
          <a:ext cx="1066800" cy="1295400"/>
        </p:xfrm>
        <a:graphic>
          <a:graphicData uri="http://schemas.openxmlformats.org/presentationml/2006/ole">
            <p:oleObj spid="_x0000_s584709" name="Photo Editor Photo" r:id="rId4" imgW="3086531" imgH="3704762" progId="">
              <p:embed/>
            </p:oleObj>
          </a:graphicData>
        </a:graphic>
      </p:graphicFrame>
      <p:sp>
        <p:nvSpPr>
          <p:cNvPr id="584711" name="Text Box 7"/>
          <p:cNvSpPr txBox="1">
            <a:spLocks noChangeArrowheads="1"/>
          </p:cNvSpPr>
          <p:nvPr/>
        </p:nvSpPr>
        <p:spPr bwMode="auto">
          <a:xfrm>
            <a:off x="3032125" y="2047875"/>
            <a:ext cx="40544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_tradnl" sz="2800">
              <a:latin typeface="Times New Roman" pitchFamily="18" charset="0"/>
            </a:endParaRPr>
          </a:p>
        </p:txBody>
      </p:sp>
      <p:sp>
        <p:nvSpPr>
          <p:cNvPr id="584712" name="Text Box 8"/>
          <p:cNvSpPr txBox="1">
            <a:spLocks noChangeArrowheads="1"/>
          </p:cNvSpPr>
          <p:nvPr/>
        </p:nvSpPr>
        <p:spPr bwMode="auto">
          <a:xfrm>
            <a:off x="1295400" y="2438400"/>
            <a:ext cx="65532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b="1" dirty="0">
                <a:solidFill>
                  <a:srgbClr val="F6F00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Access </a:t>
            </a:r>
            <a:r>
              <a:rPr lang="es-ES" b="1" dirty="0" err="1">
                <a:solidFill>
                  <a:srgbClr val="F6F00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to</a:t>
            </a:r>
            <a:r>
              <a:rPr lang="es-ES" b="1" dirty="0">
                <a:solidFill>
                  <a:srgbClr val="F6F00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  <a:r>
              <a:rPr lang="es-ES" b="1" dirty="0" err="1">
                <a:solidFill>
                  <a:srgbClr val="F6F00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Finance</a:t>
            </a:r>
            <a:r>
              <a:rPr lang="es-ES" b="1" dirty="0">
                <a:solidFill>
                  <a:srgbClr val="F6F00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  <a:r>
              <a:rPr lang="es-ES" b="1" dirty="0" err="1">
                <a:solidFill>
                  <a:srgbClr val="F6F00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for</a:t>
            </a:r>
            <a:r>
              <a:rPr lang="es-ES" b="1" dirty="0">
                <a:solidFill>
                  <a:srgbClr val="F6F00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Local </a:t>
            </a:r>
            <a:r>
              <a:rPr lang="es-ES" b="1" dirty="0" err="1">
                <a:solidFill>
                  <a:srgbClr val="F6F00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Governments</a:t>
            </a:r>
            <a:endParaRPr lang="es-ES" b="1" dirty="0">
              <a:solidFill>
                <a:srgbClr val="F6F00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  <a:p>
            <a:r>
              <a:rPr lang="es-ES" b="1" dirty="0">
                <a:solidFill>
                  <a:srgbClr val="F6F00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IV </a:t>
            </a:r>
            <a:r>
              <a:rPr lang="es-ES" b="1" dirty="0" err="1">
                <a:solidFill>
                  <a:srgbClr val="F6F00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World</a:t>
            </a:r>
            <a:r>
              <a:rPr lang="es-ES" b="1" dirty="0">
                <a:solidFill>
                  <a:srgbClr val="F6F00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  <a:r>
              <a:rPr lang="es-ES" b="1" dirty="0" err="1">
                <a:solidFill>
                  <a:srgbClr val="F6F00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Water</a:t>
            </a:r>
            <a:r>
              <a:rPr lang="es-ES" b="1" dirty="0">
                <a:solidFill>
                  <a:srgbClr val="F6F00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  <a:r>
              <a:rPr lang="es-ES" b="1" dirty="0" err="1">
                <a:solidFill>
                  <a:srgbClr val="F6F00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Forum</a:t>
            </a:r>
            <a:endParaRPr lang="es-ES" b="1" dirty="0">
              <a:solidFill>
                <a:srgbClr val="F6F00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  <a:p>
            <a:r>
              <a:rPr lang="es-ES" b="1" dirty="0" err="1">
                <a:solidFill>
                  <a:srgbClr val="F6F00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March</a:t>
            </a:r>
            <a:r>
              <a:rPr lang="es-ES" b="1" dirty="0">
                <a:solidFill>
                  <a:srgbClr val="F6F00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17, 2006</a:t>
            </a:r>
            <a:endParaRPr lang="en-US" sz="2800" dirty="0">
              <a:latin typeface="Times New Roman" pitchFamily="18" charset="0"/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84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84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4707" grpId="0" build="p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 summary</a:t>
            </a:r>
            <a:endParaRPr lang="es-ES_tradnl"/>
          </a:p>
        </p:txBody>
      </p:sp>
      <p:sp>
        <p:nvSpPr>
          <p:cNvPr id="68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>
                <a:effectLst>
                  <a:outerShdw blurRad="38100" dist="38100" dir="2700000" algn="tl">
                    <a:srgbClr val="000000"/>
                  </a:outerShdw>
                </a:effectLst>
              </a:rPr>
              <a:t>Project preparation and structuring may not be a source of funds, but can help bring funds and enhance the long term sustainability of water projects</a:t>
            </a:r>
          </a:p>
          <a:p>
            <a:endParaRPr lang="en-US" b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r>
              <a:rPr lang="en-US" b="0">
                <a:effectLst>
                  <a:outerShdw blurRad="38100" dist="38100" dir="2700000" algn="tl">
                    <a:srgbClr val="000000"/>
                  </a:outerShdw>
                </a:effectLst>
              </a:rPr>
              <a:t>All actors, all sources, all structures must be explored</a:t>
            </a:r>
            <a:endParaRPr lang="es-ES_tradnl" b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slow">
    <p:zoom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905000"/>
          </a:xfrm>
          <a:noFill/>
        </p:spPr>
        <p:txBody>
          <a:bodyPr/>
          <a:lstStyle/>
          <a:p>
            <a:pPr algn="ctr"/>
            <a:r>
              <a:rPr lang="en-US" dirty="0">
                <a:solidFill>
                  <a:schemeClr val="tx1"/>
                </a:solidFill>
                <a:cs typeface="Times New Roman" pitchFamily="18" charset="0"/>
              </a:rPr>
              <a:t>Removing financing obstacles through project structuring</a:t>
            </a:r>
            <a:r>
              <a:rPr lang="en-US" dirty="0">
                <a:latin typeface="Plain"/>
                <a:cs typeface="Times New Roman" pitchFamily="18" charset="0"/>
              </a:rPr>
              <a:t> </a:t>
            </a:r>
            <a:endParaRPr lang="es-ES" dirty="0">
              <a:latin typeface="Plain"/>
              <a:cs typeface="Times New Roman" pitchFamily="18" charset="0"/>
            </a:endParaRPr>
          </a:p>
        </p:txBody>
      </p:sp>
      <p:sp>
        <p:nvSpPr>
          <p:cNvPr id="67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en-US"/>
          </a:p>
          <a:p>
            <a:pPr>
              <a:buFont typeface="Wingdings" pitchFamily="2" charset="2"/>
              <a:buNone/>
            </a:pPr>
            <a:endParaRPr lang="en-US"/>
          </a:p>
          <a:p>
            <a:pPr>
              <a:buFont typeface="Wingdings" pitchFamily="2" charset="2"/>
              <a:buNone/>
            </a:pPr>
            <a:r>
              <a:rPr lang="en-US"/>
              <a:t>			</a:t>
            </a:r>
          </a:p>
        </p:txBody>
      </p:sp>
      <p:sp>
        <p:nvSpPr>
          <p:cNvPr id="676868" name="Rectangle 4"/>
          <p:cNvSpPr>
            <a:spLocks noChangeArrowheads="1"/>
          </p:cNvSpPr>
          <p:nvPr/>
        </p:nvSpPr>
        <p:spPr bwMode="auto">
          <a:xfrm>
            <a:off x="1219200" y="5181600"/>
            <a:ext cx="6705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s-ES" b="1">
                <a:solidFill>
                  <a:srgbClr val="F6F00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Antonio Vives</a:t>
            </a:r>
          </a:p>
          <a:p>
            <a:r>
              <a:rPr lang="es-ES" sz="2000">
                <a:solidFill>
                  <a:srgbClr val="F6F00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Manager, a.i.</a:t>
            </a:r>
          </a:p>
          <a:p>
            <a:r>
              <a:rPr lang="es-ES" sz="2000">
                <a:solidFill>
                  <a:srgbClr val="F6F00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Sustainable Development Department</a:t>
            </a:r>
          </a:p>
          <a:p>
            <a:r>
              <a:rPr lang="es-ES" sz="2000">
                <a:solidFill>
                  <a:srgbClr val="F6F00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Inter-American Development Bank</a:t>
            </a:r>
          </a:p>
        </p:txBody>
      </p:sp>
      <p:graphicFrame>
        <p:nvGraphicFramePr>
          <p:cNvPr id="676869" name="Object 5"/>
          <p:cNvGraphicFramePr>
            <a:graphicFrameLocks noChangeAspect="1"/>
          </p:cNvGraphicFramePr>
          <p:nvPr/>
        </p:nvGraphicFramePr>
        <p:xfrm>
          <a:off x="4038600" y="3733800"/>
          <a:ext cx="1066800" cy="1295400"/>
        </p:xfrm>
        <a:graphic>
          <a:graphicData uri="http://schemas.openxmlformats.org/presentationml/2006/ole">
            <p:oleObj spid="_x0000_s676869" name="Photo Editor Photo" r:id="rId4" imgW="3086531" imgH="3704762" progId="">
              <p:embed/>
            </p:oleObj>
          </a:graphicData>
        </a:graphic>
      </p:graphicFrame>
      <p:sp>
        <p:nvSpPr>
          <p:cNvPr id="676870" name="Text Box 6"/>
          <p:cNvSpPr txBox="1">
            <a:spLocks noChangeArrowheads="1"/>
          </p:cNvSpPr>
          <p:nvPr/>
        </p:nvSpPr>
        <p:spPr bwMode="auto">
          <a:xfrm>
            <a:off x="3032125" y="2047875"/>
            <a:ext cx="40544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_tradnl" sz="2800">
              <a:latin typeface="Times New Roman" pitchFamily="18" charset="0"/>
            </a:endParaRPr>
          </a:p>
        </p:txBody>
      </p:sp>
      <p:sp>
        <p:nvSpPr>
          <p:cNvPr id="676871" name="Text Box 7"/>
          <p:cNvSpPr txBox="1">
            <a:spLocks noChangeArrowheads="1"/>
          </p:cNvSpPr>
          <p:nvPr/>
        </p:nvSpPr>
        <p:spPr bwMode="auto">
          <a:xfrm>
            <a:off x="1219200" y="2438400"/>
            <a:ext cx="65532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b="1" dirty="0">
                <a:solidFill>
                  <a:srgbClr val="F6F00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Access </a:t>
            </a:r>
            <a:r>
              <a:rPr lang="es-ES" b="1" dirty="0" err="1">
                <a:solidFill>
                  <a:srgbClr val="F6F00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to</a:t>
            </a:r>
            <a:r>
              <a:rPr lang="es-ES" b="1" dirty="0">
                <a:solidFill>
                  <a:srgbClr val="F6F00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  <a:r>
              <a:rPr lang="es-ES" b="1" dirty="0" err="1">
                <a:solidFill>
                  <a:srgbClr val="F6F00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Finance</a:t>
            </a:r>
            <a:r>
              <a:rPr lang="es-ES" b="1" dirty="0">
                <a:solidFill>
                  <a:srgbClr val="F6F00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  <a:r>
              <a:rPr lang="es-ES" b="1" dirty="0" err="1">
                <a:solidFill>
                  <a:srgbClr val="F6F00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for</a:t>
            </a:r>
            <a:r>
              <a:rPr lang="es-ES" b="1" dirty="0">
                <a:solidFill>
                  <a:srgbClr val="F6F00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Local </a:t>
            </a:r>
            <a:r>
              <a:rPr lang="es-ES" b="1" dirty="0" err="1">
                <a:solidFill>
                  <a:srgbClr val="F6F00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Governments</a:t>
            </a:r>
            <a:endParaRPr lang="es-ES" b="1" dirty="0">
              <a:solidFill>
                <a:srgbClr val="F6F00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  <a:p>
            <a:r>
              <a:rPr lang="es-ES" b="1" dirty="0">
                <a:solidFill>
                  <a:srgbClr val="F6F00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IV </a:t>
            </a:r>
            <a:r>
              <a:rPr lang="es-ES" b="1" dirty="0" err="1">
                <a:solidFill>
                  <a:srgbClr val="F6F00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World</a:t>
            </a:r>
            <a:r>
              <a:rPr lang="es-ES" b="1" dirty="0">
                <a:solidFill>
                  <a:srgbClr val="F6F00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  <a:r>
              <a:rPr lang="es-ES" b="1" dirty="0" err="1">
                <a:solidFill>
                  <a:srgbClr val="F6F00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Water</a:t>
            </a:r>
            <a:r>
              <a:rPr lang="es-ES" b="1" dirty="0">
                <a:solidFill>
                  <a:srgbClr val="F6F00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  <a:r>
              <a:rPr lang="es-ES" b="1" dirty="0" err="1">
                <a:solidFill>
                  <a:srgbClr val="F6F00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Forum</a:t>
            </a:r>
            <a:endParaRPr lang="es-ES" b="1" dirty="0">
              <a:solidFill>
                <a:srgbClr val="F6F00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  <a:p>
            <a:r>
              <a:rPr lang="es-ES" b="1" dirty="0" err="1">
                <a:solidFill>
                  <a:srgbClr val="F6F00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March</a:t>
            </a:r>
            <a:r>
              <a:rPr lang="es-ES" b="1" dirty="0">
                <a:solidFill>
                  <a:srgbClr val="F6F00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17, 2006</a:t>
            </a:r>
            <a:endParaRPr lang="en-US" sz="2800" dirty="0">
              <a:latin typeface="Times New Roman" pitchFamily="18" charset="0"/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7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7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6867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err="1"/>
              <a:t>Outline</a:t>
            </a:r>
            <a:r>
              <a:rPr lang="es-CO" dirty="0"/>
              <a:t> of </a:t>
            </a:r>
            <a:r>
              <a:rPr lang="es-CO" dirty="0" err="1"/>
              <a:t>the</a:t>
            </a:r>
            <a:r>
              <a:rPr lang="es-CO" dirty="0"/>
              <a:t> </a:t>
            </a:r>
            <a:r>
              <a:rPr lang="es-CO" dirty="0" err="1"/>
              <a:t>presentation</a:t>
            </a:r>
            <a:endParaRPr lang="es-CO" dirty="0"/>
          </a:p>
        </p:txBody>
      </p:sp>
      <p:sp>
        <p:nvSpPr>
          <p:cNvPr id="552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133600"/>
            <a:ext cx="7772400" cy="3581400"/>
          </a:xfrm>
        </p:spPr>
        <p:txBody>
          <a:bodyPr/>
          <a:lstStyle/>
          <a:p>
            <a:endParaRPr lang="es-ES" b="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r>
              <a:rPr lang="es-ES" b="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Project </a:t>
            </a:r>
            <a:r>
              <a:rPr lang="es-ES" b="0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preparation</a:t>
            </a:r>
            <a:endParaRPr lang="es-ES" b="0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r>
              <a:rPr lang="es-ES" b="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test </a:t>
            </a:r>
            <a:r>
              <a:rPr lang="es-ES" b="0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phrase</a:t>
            </a:r>
            <a:endParaRPr lang="es-ES" b="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endParaRPr lang="es-ES" b="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r>
              <a:rPr lang="es-ES" b="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Project </a:t>
            </a:r>
            <a:r>
              <a:rPr lang="es-ES" b="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structuring</a:t>
            </a:r>
            <a:endParaRPr lang="es-ES" b="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698" name="AutoShape 2"/>
          <p:cNvSpPr>
            <a:spLocks noChangeArrowheads="1"/>
          </p:cNvSpPr>
          <p:nvPr/>
        </p:nvSpPr>
        <p:spPr bwMode="auto">
          <a:xfrm>
            <a:off x="838200" y="2895600"/>
            <a:ext cx="1662113" cy="2286000"/>
          </a:xfrm>
          <a:prstGeom prst="homePlate">
            <a:avLst>
              <a:gd name="adj" fmla="val 25000"/>
            </a:avLst>
          </a:prstGeom>
          <a:solidFill>
            <a:schemeClr val="tx1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69699" name="AutoShape 3"/>
          <p:cNvSpPr>
            <a:spLocks noChangeArrowheads="1"/>
          </p:cNvSpPr>
          <p:nvPr/>
        </p:nvSpPr>
        <p:spPr bwMode="auto">
          <a:xfrm>
            <a:off x="2895600" y="2971800"/>
            <a:ext cx="1600200" cy="2209800"/>
          </a:xfrm>
          <a:prstGeom prst="chevron">
            <a:avLst>
              <a:gd name="adj" fmla="val 25000"/>
            </a:avLst>
          </a:prstGeom>
          <a:solidFill>
            <a:schemeClr val="tx1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69701" name="Rectangle 5"/>
          <p:cNvSpPr>
            <a:spLocks noChangeArrowheads="1"/>
          </p:cNvSpPr>
          <p:nvPr/>
        </p:nvSpPr>
        <p:spPr bwMode="auto">
          <a:xfrm>
            <a:off x="7010400" y="3048000"/>
            <a:ext cx="1676400" cy="2133600"/>
          </a:xfrm>
          <a:prstGeom prst="rect">
            <a:avLst/>
          </a:prstGeom>
          <a:solidFill>
            <a:schemeClr val="tx1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69702" name="AutoShape 6"/>
          <p:cNvSpPr>
            <a:spLocks noChangeArrowheads="1"/>
          </p:cNvSpPr>
          <p:nvPr/>
        </p:nvSpPr>
        <p:spPr bwMode="auto">
          <a:xfrm>
            <a:off x="4876800" y="2971800"/>
            <a:ext cx="1600200" cy="2209800"/>
          </a:xfrm>
          <a:prstGeom prst="chevron">
            <a:avLst>
              <a:gd name="adj" fmla="val 25000"/>
            </a:avLst>
          </a:prstGeom>
          <a:solidFill>
            <a:schemeClr val="tx1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69703" name="Text Box 7"/>
          <p:cNvSpPr txBox="1">
            <a:spLocks noChangeArrowheads="1"/>
          </p:cNvSpPr>
          <p:nvPr/>
        </p:nvSpPr>
        <p:spPr bwMode="auto">
          <a:xfrm>
            <a:off x="914400" y="3962400"/>
            <a:ext cx="1371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solidFill>
                  <a:srgbClr val="FF0000"/>
                </a:solidFill>
                <a:latin typeface="Times New Roman" pitchFamily="18" charset="0"/>
              </a:rPr>
              <a:t>NEEDS</a:t>
            </a:r>
            <a:endParaRPr lang="es-ES_tradnl" sz="28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669704" name="Text Box 8"/>
          <p:cNvSpPr txBox="1">
            <a:spLocks noChangeArrowheads="1"/>
          </p:cNvSpPr>
          <p:nvPr/>
        </p:nvSpPr>
        <p:spPr bwMode="auto">
          <a:xfrm>
            <a:off x="2743200" y="3886200"/>
            <a:ext cx="1905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solidFill>
                  <a:srgbClr val="FF0000"/>
                </a:solidFill>
                <a:latin typeface="Times New Roman" pitchFamily="18" charset="0"/>
              </a:rPr>
              <a:t>Preparation</a:t>
            </a:r>
            <a:endParaRPr lang="es-ES_tradnl" sz="28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669705" name="Text Box 9"/>
          <p:cNvSpPr txBox="1">
            <a:spLocks noChangeArrowheads="1"/>
          </p:cNvSpPr>
          <p:nvPr/>
        </p:nvSpPr>
        <p:spPr bwMode="auto">
          <a:xfrm>
            <a:off x="4724400" y="3886200"/>
            <a:ext cx="1905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solidFill>
                  <a:srgbClr val="FF0000"/>
                </a:solidFill>
                <a:latin typeface="Times New Roman" pitchFamily="18" charset="0"/>
              </a:rPr>
              <a:t>Structuring</a:t>
            </a:r>
            <a:endParaRPr lang="es-ES_tradnl" sz="28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669706" name="Text Box 10"/>
          <p:cNvSpPr txBox="1">
            <a:spLocks noChangeArrowheads="1"/>
          </p:cNvSpPr>
          <p:nvPr/>
        </p:nvSpPr>
        <p:spPr bwMode="auto">
          <a:xfrm>
            <a:off x="6858000" y="3962400"/>
            <a:ext cx="1905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solidFill>
                  <a:srgbClr val="FF0000"/>
                </a:solidFill>
                <a:latin typeface="Times New Roman" pitchFamily="18" charset="0"/>
              </a:rPr>
              <a:t>Financing</a:t>
            </a:r>
            <a:endParaRPr lang="es-ES_tradnl" sz="28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669707" name="Text Box 11"/>
          <p:cNvSpPr txBox="1">
            <a:spLocks noChangeArrowheads="1"/>
          </p:cNvSpPr>
          <p:nvPr/>
        </p:nvSpPr>
        <p:spPr bwMode="auto">
          <a:xfrm>
            <a:off x="762000" y="838200"/>
            <a:ext cx="7924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Project finance cycle</a:t>
            </a:r>
            <a:endParaRPr lang="es-ES_tradnl" sz="400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Project preparation</a:t>
            </a:r>
            <a:endParaRPr lang="es-ES_tradnl"/>
          </a:p>
        </p:txBody>
      </p:sp>
      <p:sp>
        <p:nvSpPr>
          <p:cNvPr id="66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4876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b="0">
                <a:effectLst>
                  <a:outerShdw blurRad="38100" dist="38100" dir="2700000" algn="tl">
                    <a:srgbClr val="000000"/>
                  </a:outerShdw>
                </a:effectLst>
              </a:rPr>
              <a:t>One of the major obstacles to water and sanitation finance is project preparation</a:t>
            </a:r>
          </a:p>
          <a:p>
            <a:pPr>
              <a:lnSpc>
                <a:spcPct val="90000"/>
              </a:lnSpc>
            </a:pPr>
            <a:r>
              <a:rPr lang="en-US" b="0">
                <a:effectLst>
                  <a:outerShdw blurRad="38100" dist="38100" dir="2700000" algn="tl">
                    <a:srgbClr val="000000"/>
                  </a:outerShdw>
                </a:effectLst>
              </a:rPr>
              <a:t>Low institutional capacity</a:t>
            </a:r>
          </a:p>
          <a:p>
            <a:pPr>
              <a:lnSpc>
                <a:spcPct val="90000"/>
              </a:lnSpc>
            </a:pPr>
            <a:r>
              <a:rPr lang="en-US" b="0">
                <a:effectLst>
                  <a:outerShdw blurRad="38100" dist="38100" dir="2700000" algn="tl">
                    <a:srgbClr val="000000"/>
                  </a:outerShdw>
                </a:effectLst>
              </a:rPr>
              <a:t>A local affair, sometimes removed from decision making centers</a:t>
            </a:r>
          </a:p>
          <a:p>
            <a:pPr>
              <a:lnSpc>
                <a:spcPct val="90000"/>
              </a:lnSpc>
            </a:pPr>
            <a:r>
              <a:rPr lang="en-US" b="0">
                <a:effectLst>
                  <a:outerShdw blurRad="38100" dist="38100" dir="2700000" algn="tl">
                    <a:srgbClr val="000000"/>
                  </a:outerShdw>
                </a:effectLst>
              </a:rPr>
              <a:t>Difficult political and economic conditions</a:t>
            </a:r>
          </a:p>
          <a:p>
            <a:pPr>
              <a:lnSpc>
                <a:spcPct val="90000"/>
              </a:lnSpc>
            </a:pPr>
            <a:r>
              <a:rPr lang="en-US" b="0">
                <a:effectLst>
                  <a:outerShdw blurRad="38100" dist="38100" dir="2700000" algn="tl">
                    <a:srgbClr val="000000"/>
                  </a:outerShdw>
                </a:effectLst>
              </a:rPr>
              <a:t>Scarcity of financial resources: users, taxpayers, markets</a:t>
            </a:r>
          </a:p>
          <a:p>
            <a:pPr>
              <a:lnSpc>
                <a:spcPct val="90000"/>
              </a:lnSpc>
            </a:pPr>
            <a:r>
              <a:rPr lang="en-US" b="0">
                <a:effectLst>
                  <a:outerShdw blurRad="38100" dist="38100" dir="2700000" algn="tl">
                    <a:srgbClr val="000000"/>
                  </a:outerShdw>
                </a:effectLst>
              </a:rPr>
              <a:t>Project preparation not given the key role</a:t>
            </a:r>
            <a:endParaRPr lang="es-ES_tradnl" b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Project preparation</a:t>
            </a:r>
            <a:endParaRPr lang="es-ES_tradnl"/>
          </a:p>
        </p:txBody>
      </p:sp>
      <p:sp>
        <p:nvSpPr>
          <p:cNvPr id="67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981200"/>
            <a:ext cx="8077200" cy="4876800"/>
          </a:xfrm>
        </p:spPr>
        <p:txBody>
          <a:bodyPr/>
          <a:lstStyle/>
          <a:p>
            <a:r>
              <a:rPr lang="en-US" b="0">
                <a:effectLst>
                  <a:outerShdw blurRad="38100" dist="38100" dir="2700000" algn="tl">
                    <a:srgbClr val="000000"/>
                  </a:outerShdw>
                </a:effectLst>
              </a:rPr>
              <a:t>Donors and multilaterals financial institutions must emphasize support for the early stage.</a:t>
            </a:r>
          </a:p>
          <a:p>
            <a:r>
              <a:rPr lang="en-US" b="0">
                <a:effectLst>
                  <a:outerShdw blurRad="38100" dist="38100" dir="2700000" algn="tl">
                    <a:srgbClr val="000000"/>
                  </a:outerShdw>
                </a:effectLst>
              </a:rPr>
              <a:t>We at the IDB hope to approve on Monday a Project Preparation Fund with grants for capacity building and project preparation</a:t>
            </a:r>
          </a:p>
          <a:p>
            <a:r>
              <a:rPr lang="en-US" b="0">
                <a:effectLst>
                  <a:outerShdw blurRad="38100" dist="38100" dir="2700000" algn="tl">
                    <a:srgbClr val="000000"/>
                  </a:outerShdw>
                </a:effectLst>
              </a:rPr>
              <a:t>Donors should consider “debt for water swaps” as part of their official assistance.</a:t>
            </a:r>
          </a:p>
          <a:p>
            <a:r>
              <a:rPr lang="en-US" b="0">
                <a:effectLst>
                  <a:outerShdw blurRad="38100" dist="38100" dir="2700000" algn="tl">
                    <a:srgbClr val="000000"/>
                  </a:outerShdw>
                </a:effectLst>
              </a:rPr>
              <a:t>Both would leverage other funds: “teach them how to fish instead of giving them fish”</a:t>
            </a:r>
            <a:endParaRPr lang="es-ES_tradnl" b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Project structuring</a:t>
            </a:r>
            <a:endParaRPr lang="es-ES_tradnl"/>
          </a:p>
        </p:txBody>
      </p:sp>
      <p:sp>
        <p:nvSpPr>
          <p:cNvPr id="67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229600" cy="4876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b="0">
                <a:effectLst>
                  <a:outerShdw blurRad="38100" dist="38100" dir="2700000" algn="tl">
                    <a:srgbClr val="000000"/>
                  </a:outerShdw>
                </a:effectLst>
              </a:rPr>
              <a:t>Financial structures adapted to local realities</a:t>
            </a:r>
          </a:p>
          <a:p>
            <a:pPr>
              <a:lnSpc>
                <a:spcPct val="90000"/>
              </a:lnSpc>
            </a:pPr>
            <a:r>
              <a:rPr lang="en-US" b="0">
                <a:effectLst>
                  <a:outerShdw blurRad="38100" dist="38100" dir="2700000" algn="tl">
                    <a:srgbClr val="000000"/>
                  </a:outerShdw>
                </a:effectLst>
              </a:rPr>
              <a:t>Exploit all possibilities to maximize synergies between scarce resources: own labor, tariffs, donors, multilaterals, public and private resources</a:t>
            </a:r>
          </a:p>
          <a:p>
            <a:pPr>
              <a:lnSpc>
                <a:spcPct val="90000"/>
              </a:lnSpc>
            </a:pPr>
            <a:r>
              <a:rPr lang="en-US" b="0">
                <a:effectLst>
                  <a:outerShdw blurRad="38100" dist="38100" dir="2700000" algn="tl">
                    <a:srgbClr val="000000"/>
                  </a:outerShdw>
                </a:effectLst>
              </a:rPr>
              <a:t>At one extreme, cooperatives, water microenterprises, municipal utilities</a:t>
            </a:r>
          </a:p>
          <a:p>
            <a:pPr>
              <a:lnSpc>
                <a:spcPct val="90000"/>
              </a:lnSpc>
            </a:pPr>
            <a:r>
              <a:rPr lang="en-US" b="0">
                <a:effectLst>
                  <a:outerShdw blurRad="38100" dist="38100" dir="2700000" algn="tl">
                    <a:srgbClr val="000000"/>
                  </a:outerShdw>
                </a:effectLst>
              </a:rPr>
              <a:t>In the middle, management contracts, for operation, maintenance, collections, etc.</a:t>
            </a:r>
          </a:p>
          <a:p>
            <a:pPr>
              <a:lnSpc>
                <a:spcPct val="90000"/>
              </a:lnSpc>
            </a:pPr>
            <a:r>
              <a:rPr lang="en-US" b="0">
                <a:effectLst>
                  <a:outerShdw blurRad="38100" dist="38100" dir="2700000" algn="tl">
                    <a:srgbClr val="000000"/>
                  </a:outerShdw>
                </a:effectLst>
              </a:rPr>
              <a:t>At the other extreme, full-fledged concessions</a:t>
            </a:r>
            <a:endParaRPr lang="es-ES_tradnl" b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8458200" cy="1143000"/>
          </a:xfrm>
        </p:spPr>
        <p:txBody>
          <a:bodyPr/>
          <a:lstStyle/>
          <a:p>
            <a:r>
              <a:rPr lang="en-US"/>
              <a:t>Project structuring: local conditions</a:t>
            </a:r>
            <a:endParaRPr lang="es-ES_tradnl"/>
          </a:p>
        </p:txBody>
      </p:sp>
      <p:sp>
        <p:nvSpPr>
          <p:cNvPr id="68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4648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b="0">
                <a:effectLst>
                  <a:outerShdw blurRad="38100" dist="38100" dir="2700000" algn="tl">
                    <a:srgbClr val="000000"/>
                  </a:outerShdw>
                </a:effectLst>
              </a:rPr>
              <a:t>Willingness to pay/local views</a:t>
            </a:r>
          </a:p>
          <a:p>
            <a:pPr>
              <a:lnSpc>
                <a:spcPct val="90000"/>
              </a:lnSpc>
            </a:pPr>
            <a:r>
              <a:rPr lang="en-US" b="0">
                <a:effectLst>
                  <a:outerShdw blurRad="38100" dist="38100" dir="2700000" algn="tl">
                    <a:srgbClr val="000000"/>
                  </a:outerShdw>
                </a:effectLst>
              </a:rPr>
              <a:t>Tariff sustainability</a:t>
            </a:r>
          </a:p>
          <a:p>
            <a:pPr>
              <a:lnSpc>
                <a:spcPct val="90000"/>
              </a:lnSpc>
            </a:pPr>
            <a:r>
              <a:rPr lang="en-US" b="0">
                <a:effectLst>
                  <a:outerShdw blurRad="38100" dist="38100" dir="2700000" algn="tl">
                    <a:srgbClr val="000000"/>
                  </a:outerShdw>
                </a:effectLst>
              </a:rPr>
              <a:t>Site and location</a:t>
            </a:r>
          </a:p>
          <a:p>
            <a:pPr>
              <a:lnSpc>
                <a:spcPct val="90000"/>
              </a:lnSpc>
            </a:pPr>
            <a:r>
              <a:rPr lang="en-US" b="0">
                <a:effectLst>
                  <a:outerShdw blurRad="38100" dist="38100" dir="2700000" algn="tl">
                    <a:srgbClr val="000000"/>
                  </a:outerShdw>
                </a:effectLst>
              </a:rPr>
              <a:t>Institutional capacity</a:t>
            </a:r>
          </a:p>
          <a:p>
            <a:pPr>
              <a:lnSpc>
                <a:spcPct val="90000"/>
              </a:lnSpc>
            </a:pPr>
            <a:r>
              <a:rPr lang="en-US" b="0">
                <a:effectLst>
                  <a:outerShdw blurRad="38100" dist="38100" dir="2700000" algn="tl">
                    <a:srgbClr val="000000"/>
                  </a:outerShdw>
                </a:effectLst>
              </a:rPr>
              <a:t>Fiscal space</a:t>
            </a:r>
          </a:p>
          <a:p>
            <a:pPr>
              <a:lnSpc>
                <a:spcPct val="90000"/>
              </a:lnSpc>
            </a:pPr>
            <a:r>
              <a:rPr lang="en-US" b="0">
                <a:effectLst>
                  <a:outerShdw blurRad="38100" dist="38100" dir="2700000" algn="tl">
                    <a:srgbClr val="000000"/>
                  </a:outerShdw>
                </a:effectLst>
              </a:rPr>
              <a:t>Legal framework</a:t>
            </a:r>
          </a:p>
          <a:p>
            <a:pPr>
              <a:lnSpc>
                <a:spcPct val="90000"/>
              </a:lnSpc>
            </a:pPr>
            <a:r>
              <a:rPr lang="en-US" b="0">
                <a:effectLst>
                  <a:outerShdw blurRad="38100" dist="38100" dir="2700000" algn="tl">
                    <a:srgbClr val="000000"/>
                  </a:outerShdw>
                </a:effectLst>
              </a:rPr>
              <a:t>Political risk</a:t>
            </a:r>
          </a:p>
          <a:p>
            <a:pPr>
              <a:lnSpc>
                <a:spcPct val="90000"/>
              </a:lnSpc>
            </a:pPr>
            <a:r>
              <a:rPr lang="en-US" b="0">
                <a:effectLst>
                  <a:outerShdw blurRad="38100" dist="38100" dir="2700000" algn="tl">
                    <a:srgbClr val="000000"/>
                  </a:outerShdw>
                </a:effectLst>
              </a:rPr>
              <a:t>Macroeconomic conditions</a:t>
            </a:r>
            <a:endParaRPr lang="es-ES_tradnl" b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1986" name="Rectangle 2"/>
          <p:cNvSpPr>
            <a:spLocks noChangeArrowheads="1"/>
          </p:cNvSpPr>
          <p:nvPr/>
        </p:nvSpPr>
        <p:spPr bwMode="auto">
          <a:xfrm>
            <a:off x="1538288" y="1152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graphicFrame>
        <p:nvGraphicFramePr>
          <p:cNvPr id="681987" name="Object 3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681987" name="Slide" r:id="rId4" imgW="4664160" imgH="3497400" progId="PowerPoint.Slide.8">
              <p:embed/>
            </p:oleObj>
          </a:graphicData>
        </a:graphic>
      </p:graphicFrame>
      <p:sp>
        <p:nvSpPr>
          <p:cNvPr id="681988" name="Text Box 4"/>
          <p:cNvSpPr txBox="1">
            <a:spLocks noChangeArrowheads="1"/>
          </p:cNvSpPr>
          <p:nvPr/>
        </p:nvSpPr>
        <p:spPr bwMode="auto">
          <a:xfrm>
            <a:off x="0" y="2819400"/>
            <a:ext cx="15081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>
                <a:solidFill>
                  <a:schemeClr val="bg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Local conditions</a:t>
            </a:r>
            <a:endParaRPr lang="es-ES_tradnl" sz="1800" b="1">
              <a:solidFill>
                <a:schemeClr val="bg2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8077200" cy="1143000"/>
          </a:xfrm>
        </p:spPr>
        <p:txBody>
          <a:bodyPr/>
          <a:lstStyle/>
          <a:p>
            <a:r>
              <a:rPr lang="es-ES"/>
              <a:t>Water financing model</a:t>
            </a:r>
            <a:endParaRPr lang="en-US"/>
          </a:p>
        </p:txBody>
      </p:sp>
      <p:sp>
        <p:nvSpPr>
          <p:cNvPr id="69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229600" cy="41148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endParaRPr lang="es-ES" b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buFont typeface="Wingdings" pitchFamily="2" charset="2"/>
              <a:buNone/>
            </a:pPr>
            <a:r>
              <a:rPr lang="es-ES" sz="4800">
                <a:effectLst>
                  <a:outerShdw blurRad="38100" dist="38100" dir="2700000" algn="tl">
                    <a:srgbClr val="000000"/>
                  </a:outerShdw>
                </a:effectLst>
              </a:rPr>
              <a:t>Sesión FT3.40, </a:t>
            </a:r>
          </a:p>
          <a:p>
            <a:pPr algn="ctr">
              <a:buFont typeface="Wingdings" pitchFamily="2" charset="2"/>
              <a:buNone/>
            </a:pPr>
            <a:r>
              <a:rPr lang="es-ES" sz="4800">
                <a:effectLst>
                  <a:outerShdw blurRad="38100" dist="38100" dir="2700000" algn="tl">
                    <a:srgbClr val="000000"/>
                  </a:outerShdw>
                </a:effectLst>
              </a:rPr>
              <a:t>Domingo 19 marzo, 11:00 am </a:t>
            </a:r>
          </a:p>
          <a:p>
            <a:pPr algn="ctr">
              <a:buFont typeface="Wingdings" pitchFamily="2" charset="2"/>
              <a:buNone/>
            </a:pPr>
            <a:r>
              <a:rPr lang="es-ES" sz="4800">
                <a:effectLst>
                  <a:outerShdw blurRad="38100" dist="38100" dir="2700000" algn="tl">
                    <a:srgbClr val="000000"/>
                  </a:outerShdw>
                </a:effectLst>
              </a:rPr>
              <a:t>Diezmo 4</a:t>
            </a:r>
          </a:p>
          <a:p>
            <a:endParaRPr lang="en-US" b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slow">
    <p:zoom/>
  </p:transition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00"/>
      </a:lt1>
      <a:dk2>
        <a:srgbClr val="0066CC"/>
      </a:dk2>
      <a:lt2>
        <a:srgbClr val="F0FC02"/>
      </a:lt2>
      <a:accent1>
        <a:srgbClr val="00CCFF"/>
      </a:accent1>
      <a:accent2>
        <a:srgbClr val="00FFCC"/>
      </a:accent2>
      <a:accent3>
        <a:srgbClr val="AAB8E2"/>
      </a:accent3>
      <a:accent4>
        <a:srgbClr val="DADA00"/>
      </a:accent4>
      <a:accent5>
        <a:srgbClr val="AAE2FF"/>
      </a:accent5>
      <a:accent6>
        <a:srgbClr val="00E7B9"/>
      </a:accent6>
      <a:hlink>
        <a:srgbClr val="FF3300"/>
      </a:hlink>
      <a:folHlink>
        <a:srgbClr val="FF7C80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1"/>
        </a:solidFill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rgbClr val="FFFF66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1"/>
        </a:solidFill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rgbClr val="FFFF66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66CC"/>
        </a:dk2>
        <a:lt2>
          <a:srgbClr val="CBCBCB"/>
        </a:lt2>
        <a:accent1>
          <a:srgbClr val="00CCFF"/>
        </a:accent1>
        <a:accent2>
          <a:srgbClr val="00FFCC"/>
        </a:accent2>
        <a:accent3>
          <a:srgbClr val="AAB8E2"/>
        </a:accent3>
        <a:accent4>
          <a:srgbClr val="DADADA"/>
        </a:accent4>
        <a:accent5>
          <a:srgbClr val="AAE2FF"/>
        </a:accent5>
        <a:accent6>
          <a:srgbClr val="00E7B9"/>
        </a:accent6>
        <a:hlink>
          <a:srgbClr val="FF33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3366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ADB8FF"/>
        </a:accent5>
        <a:accent6>
          <a:srgbClr val="008A00"/>
        </a:accent6>
        <a:hlink>
          <a:srgbClr val="FF0033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EAEAEA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555555"/>
        </a:accent6>
        <a:hlink>
          <a:srgbClr val="969696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20049</TotalTime>
  <Words>367</Words>
  <Application>Microsoft PowerPoint 7.0</Application>
  <PresentationFormat>On-screen Show (4:3)</PresentationFormat>
  <Paragraphs>92</Paragraphs>
  <Slides>11</Slides>
  <Notes>11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Default Design</vt:lpstr>
      <vt:lpstr>Photo Editor Photo</vt:lpstr>
      <vt:lpstr>Slide</vt:lpstr>
      <vt:lpstr>Removing financing obstacles through project structuring </vt:lpstr>
      <vt:lpstr>Outline of the presentation</vt:lpstr>
      <vt:lpstr>Slide 3</vt:lpstr>
      <vt:lpstr>Project preparation</vt:lpstr>
      <vt:lpstr>Project preparation</vt:lpstr>
      <vt:lpstr>Project structuring</vt:lpstr>
      <vt:lpstr>Project structuring: local conditions</vt:lpstr>
      <vt:lpstr>Slide 8</vt:lpstr>
      <vt:lpstr>Water financing model</vt:lpstr>
      <vt:lpstr>In summary</vt:lpstr>
      <vt:lpstr>Removing financing obstacles through project structuring </vt:lpstr>
    </vt:vector>
  </TitlesOfParts>
  <Manager>Antonio Vives</Manager>
  <Company>IADB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 Finance</dc:title>
  <dc:subject/>
  <dc:creator>Antonio Vives</dc:creator>
  <cp:lastModifiedBy>XPVMWARE01</cp:lastModifiedBy>
  <cp:revision>505</cp:revision>
  <cp:lastPrinted>2002-05-03T16:19:44Z</cp:lastPrinted>
  <dcterms:created xsi:type="dcterms:W3CDTF">1998-11-20T16:31:11Z</dcterms:created>
  <dcterms:modified xsi:type="dcterms:W3CDTF">2008-06-17T15:04:05Z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Type">
    <vt:i4>1</vt:i4>
  </property>
  <property fmtid="{D5CDD505-2E9C-101B-9397-08002B2CF9AE}" pid="3" name="GraphicType">
    <vt:i4>1</vt:i4>
  </property>
  <property fmtid="{D5CDD505-2E9C-101B-9397-08002B2CF9AE}" pid="4" name="Compression">
    <vt:i4>100</vt:i4>
  </property>
  <property fmtid="{D5CDD505-2E9C-101B-9397-08002B2CF9AE}" pid="5" name="ScreenSize">
    <vt:i4>1</vt:i4>
  </property>
  <property fmtid="{D5CDD505-2E9C-101B-9397-08002B2CF9AE}" pid="6" name="ScreenUsage">
    <vt:i4>2</vt:i4>
  </property>
  <property fmtid="{D5CDD505-2E9C-101B-9397-08002B2CF9AE}" pid="7" name="MailAddress">
    <vt:lpwstr>martinc@iadb.org</vt:lpwstr>
  </property>
  <property fmtid="{D5CDD505-2E9C-101B-9397-08002B2CF9AE}" pid="8" name="HomePage">
    <vt:lpwstr>sdsnet</vt:lpwstr>
  </property>
  <property fmtid="{D5CDD505-2E9C-101B-9397-08002B2CF9AE}" pid="9" name="Other">
    <vt:lpwstr/>
  </property>
  <property fmtid="{D5CDD505-2E9C-101B-9397-08002B2CF9AE}" pid="10" name="DownloadOriginal">
    <vt:bool>true</vt:bool>
  </property>
  <property fmtid="{D5CDD505-2E9C-101B-9397-08002B2CF9AE}" pid="11" name="DownloadIEButton">
    <vt:bool>false</vt:bool>
  </property>
  <property fmtid="{D5CDD505-2E9C-101B-9397-08002B2CF9AE}" pid="12" name="UseBrowserColor">
    <vt:bool>true</vt:bool>
  </property>
  <property fmtid="{D5CDD505-2E9C-101B-9397-08002B2CF9AE}" pid="13" name="BackColor">
    <vt:i4>15132390</vt:i4>
  </property>
  <property fmtid="{D5CDD505-2E9C-101B-9397-08002B2CF9AE}" pid="14" name="TextColor">
    <vt:i4>0</vt:i4>
  </property>
  <property fmtid="{D5CDD505-2E9C-101B-9397-08002B2CF9AE}" pid="15" name="LinkColor">
    <vt:i4>16711782</vt:i4>
  </property>
  <property fmtid="{D5CDD505-2E9C-101B-9397-08002B2CF9AE}" pid="16" name="VisitedColor">
    <vt:i4>10040268</vt:i4>
  </property>
  <property fmtid="{D5CDD505-2E9C-101B-9397-08002B2CF9AE}" pid="17" name="TransparentButton">
    <vt:i4>0</vt:i4>
  </property>
  <property fmtid="{D5CDD505-2E9C-101B-9397-08002B2CF9AE}" pid="18" name="ButtonType">
    <vt:i4>3</vt:i4>
  </property>
  <property fmtid="{D5CDD505-2E9C-101B-9397-08002B2CF9AE}" pid="19" name="ShowNotes">
    <vt:bool>false</vt:bool>
  </property>
  <property fmtid="{D5CDD505-2E9C-101B-9397-08002B2CF9AE}" pid="20" name="NavBtnPos">
    <vt:i4>3</vt:i4>
  </property>
  <property fmtid="{D5CDD505-2E9C-101B-9397-08002B2CF9AE}" pid="21" name="OutputDir">
    <vt:lpwstr>I:\STRATEGY\Presentation</vt:lpwstr>
  </property>
</Properties>
</file>